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9" r:id="rId1"/>
  </p:sldMasterIdLst>
  <p:notesMasterIdLst>
    <p:notesMasterId r:id="rId26"/>
  </p:notesMasterIdLst>
  <p:sldIdLst>
    <p:sldId id="286" r:id="rId2"/>
    <p:sldId id="258" r:id="rId3"/>
    <p:sldId id="260" r:id="rId4"/>
    <p:sldId id="334" r:id="rId5"/>
    <p:sldId id="331" r:id="rId6"/>
    <p:sldId id="344" r:id="rId7"/>
    <p:sldId id="329" r:id="rId8"/>
    <p:sldId id="335" r:id="rId9"/>
    <p:sldId id="332" r:id="rId10"/>
    <p:sldId id="333" r:id="rId11"/>
    <p:sldId id="336" r:id="rId12"/>
    <p:sldId id="337" r:id="rId13"/>
    <p:sldId id="345" r:id="rId14"/>
    <p:sldId id="338" r:id="rId15"/>
    <p:sldId id="339" r:id="rId16"/>
    <p:sldId id="343" r:id="rId17"/>
    <p:sldId id="342" r:id="rId18"/>
    <p:sldId id="265" r:id="rId19"/>
    <p:sldId id="341" r:id="rId20"/>
    <p:sldId id="298" r:id="rId21"/>
    <p:sldId id="346" r:id="rId22"/>
    <p:sldId id="347" r:id="rId23"/>
    <p:sldId id="326" r:id="rId24"/>
    <p:sldId id="282" r:id="rId25"/>
  </p:sldIdLst>
  <p:sldSz cx="9144000" cy="5143500" type="screen16x9"/>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晓娟" initials="王" lastIdx="13" clrIdx="0">
    <p:extLst>
      <p:ext uri="{19B8F6BF-5375-455C-9EA6-DF929625EA0E}">
        <p15:presenceInfo xmlns:p15="http://schemas.microsoft.com/office/powerpoint/2012/main" userId="c3a40449e8baf0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6" autoAdjust="0"/>
    <p:restoredTop sz="90280" autoAdjust="0"/>
  </p:normalViewPr>
  <p:slideViewPr>
    <p:cSldViewPr snapToGrid="0">
      <p:cViewPr varScale="1">
        <p:scale>
          <a:sx n="131" d="100"/>
          <a:sy n="131" d="100"/>
        </p:scale>
        <p:origin x="138"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t>2020/12/23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t>‹#›</a:t>
            </a:fld>
            <a:endParaRPr lang="zh-CN" altLang="en-US"/>
          </a:p>
        </p:txBody>
      </p:sp>
    </p:spTree>
    <p:extLst>
      <p:ext uri="{BB962C8B-B14F-4D97-AF65-F5344CB8AC3E}">
        <p14:creationId xmlns:p14="http://schemas.microsoft.com/office/powerpoint/2010/main" val="177442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cnblogs.com/pinard/p/6097604.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a:t>
            </a:fld>
            <a:endParaRPr lang="zh-CN" altLang="en-US"/>
          </a:p>
        </p:txBody>
      </p:sp>
    </p:spTree>
    <p:extLst>
      <p:ext uri="{BB962C8B-B14F-4D97-AF65-F5344CB8AC3E}">
        <p14:creationId xmlns:p14="http://schemas.microsoft.com/office/powerpoint/2010/main" val="7725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r>
              <a:rPr lang="zh-CN" altLang="en-US" dirty="0">
                <a:latin typeface="楷体" panose="02010609060101010101" pitchFamily="49" charset="-122"/>
                <a:ea typeface="楷体" panose="02010609060101010101" pitchFamily="49" charset="-122"/>
              </a:rPr>
              <a:t>问题就转化为</a:t>
            </a:r>
            <a:r>
              <a:rPr lang="zh-CN" altLang="en-US" b="0" i="0" dirty="0">
                <a:solidFill>
                  <a:srgbClr val="4D4D4D"/>
                </a:solidFill>
                <a:effectLst/>
                <a:latin typeface="SimSun" panose="02010600030101010101" pitchFamily="2" charset="-122"/>
                <a:ea typeface="SimSun" panose="02010600030101010101" pitchFamily="2" charset="-122"/>
              </a:rPr>
              <a:t>一个不等式约束条件下的二次型函数优化问题</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40703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r>
              <a:rPr lang="zh-CN" altLang="en-US" b="0" i="0" dirty="0">
                <a:solidFill>
                  <a:srgbClr val="4D4D4D"/>
                </a:solidFill>
                <a:effectLst/>
                <a:latin typeface="-apple-system"/>
              </a:rPr>
              <a:t>通过拉格朗日对偶性（</a:t>
            </a:r>
            <a:r>
              <a:rPr lang="en-US" altLang="zh-CN" b="0" i="0" dirty="0">
                <a:solidFill>
                  <a:srgbClr val="4D4D4D"/>
                </a:solidFill>
                <a:effectLst/>
                <a:latin typeface="-apple-system"/>
              </a:rPr>
              <a:t>Lagrange Duality</a:t>
            </a:r>
            <a:r>
              <a:rPr lang="zh-CN" altLang="en-US" b="0" i="0" dirty="0">
                <a:solidFill>
                  <a:srgbClr val="4D4D4D"/>
                </a:solidFill>
                <a:effectLst/>
                <a:latin typeface="-apple-system"/>
              </a:rPr>
              <a:t>）变换到对偶变量 </a:t>
            </a:r>
            <a:r>
              <a:rPr lang="en-US" altLang="zh-CN" b="0" i="0" dirty="0">
                <a:solidFill>
                  <a:srgbClr val="4D4D4D"/>
                </a:solidFill>
                <a:effectLst/>
                <a:latin typeface="-apple-system"/>
              </a:rPr>
              <a:t>(dual variable) </a:t>
            </a:r>
            <a:r>
              <a:rPr lang="zh-CN" altLang="en-US" b="0" i="0" dirty="0">
                <a:solidFill>
                  <a:srgbClr val="4D4D4D"/>
                </a:solidFill>
                <a:effectLst/>
                <a:latin typeface="-apple-system"/>
              </a:rPr>
              <a:t>的优化问题，即通过求解与原问题等价的对偶问题（</a:t>
            </a:r>
            <a:r>
              <a:rPr lang="en-US" altLang="zh-CN" b="0" i="0" dirty="0">
                <a:solidFill>
                  <a:srgbClr val="4D4D4D"/>
                </a:solidFill>
                <a:effectLst/>
                <a:latin typeface="-apple-system"/>
              </a:rPr>
              <a:t>dual problem</a:t>
            </a:r>
            <a:r>
              <a:rPr lang="zh-CN" altLang="en-US" b="0" i="0" dirty="0">
                <a:solidFill>
                  <a:srgbClr val="4D4D4D"/>
                </a:solidFill>
                <a:effectLst/>
                <a:latin typeface="-apple-system"/>
              </a:rPr>
              <a:t>）得到原始问题的最优解，这就是线性可分条件下支持向量机的对偶算法</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33016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r>
              <a:rPr lang="zh-CN" altLang="en-US" dirty="0">
                <a:latin typeface="楷体" panose="02010609060101010101" pitchFamily="49" charset="-122"/>
                <a:ea typeface="楷体" panose="02010609060101010101" pitchFamily="49" charset="-122"/>
              </a:rPr>
              <a:t>综合前面的结果，得出下列算法</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98475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13</a:t>
            </a:fld>
            <a:endParaRPr lang="zh-CN" altLang="en-US"/>
          </a:p>
        </p:txBody>
      </p:sp>
    </p:spTree>
    <p:extLst>
      <p:ext uri="{BB962C8B-B14F-4D97-AF65-F5344CB8AC3E}">
        <p14:creationId xmlns:p14="http://schemas.microsoft.com/office/powerpoint/2010/main" val="2508192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r>
              <a:rPr lang="zh-CN" altLang="en-US" dirty="0">
                <a:latin typeface="楷体" panose="02010609060101010101" pitchFamily="49" charset="-122"/>
                <a:ea typeface="楷体" panose="02010609060101010101" pitchFamily="49" charset="-122"/>
              </a:rPr>
              <a:t>比如下面两幅图</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1.</a:t>
            </a:r>
            <a:r>
              <a:rPr lang="zh-CN" altLang="en-US" b="0" i="0" dirty="0">
                <a:solidFill>
                  <a:srgbClr val="000000"/>
                </a:solidFill>
                <a:effectLst/>
                <a:latin typeface="Verdana" panose="020B0604030504040204" pitchFamily="34" charset="0"/>
              </a:rPr>
              <a:t>由于一个橙色和一个蓝色的异常点导致我们没法按照</a:t>
            </a:r>
            <a:r>
              <a:rPr lang="zh-CN" altLang="en-US" b="0" i="0" u="sng" dirty="0">
                <a:solidFill>
                  <a:schemeClr val="tx1"/>
                </a:solidFill>
                <a:effectLst/>
                <a:latin typeface="Verdana" panose="020B0604030504040204" pitchFamily="34" charset="0"/>
                <a:hlinkClick r:id="rId3">
                  <a:extLst>
                    <a:ext uri="{A12FA001-AC4F-418D-AE19-62706E023703}">
                      <ahyp:hlinkClr xmlns:ahyp="http://schemas.microsoft.com/office/drawing/2018/hyperlinkcolor" val="tx"/>
                    </a:ext>
                  </a:extLst>
                </a:hlinkClick>
              </a:rPr>
              <a:t>线性支持向量机</a:t>
            </a:r>
            <a:r>
              <a:rPr lang="zh-CN" altLang="en-US" b="0" i="0" dirty="0">
                <a:solidFill>
                  <a:srgbClr val="000000"/>
                </a:solidFill>
                <a:effectLst/>
                <a:latin typeface="Verdana" panose="020B0604030504040204" pitchFamily="34" charset="0"/>
              </a:rPr>
              <a:t>中的方法来分类。</a:t>
            </a:r>
            <a:endParaRPr lang="en-US" altLang="zh-CN" b="0" i="0" dirty="0">
              <a:solidFill>
                <a:srgbClr val="000000"/>
              </a:solidFill>
              <a:effectLst/>
              <a:latin typeface="楷体" panose="02010609060101010101" pitchFamily="49" charset="-122"/>
              <a:ea typeface="楷体" panose="02010609060101010101" pitchFamily="49" charset="-122"/>
            </a:endParaRPr>
          </a:p>
          <a:p>
            <a:r>
              <a:rPr lang="en-US" altLang="zh-CN" b="0" i="0" dirty="0">
                <a:solidFill>
                  <a:srgbClr val="000000"/>
                </a:solidFill>
                <a:effectLst/>
                <a:latin typeface="楷体" panose="02010609060101010101" pitchFamily="49" charset="-122"/>
                <a:ea typeface="楷体" panose="02010609060101010101" pitchFamily="49" charset="-122"/>
              </a:rPr>
              <a:t>2.</a:t>
            </a:r>
            <a:r>
              <a:rPr lang="zh-CN" altLang="en-US" b="0" i="0" dirty="0">
                <a:solidFill>
                  <a:srgbClr val="000000"/>
                </a:solidFill>
                <a:effectLst/>
                <a:latin typeface="Verdana" panose="020B0604030504040204" pitchFamily="34" charset="0"/>
              </a:rPr>
              <a:t>另外一种情况没有这么糟糕到不可分，但是会严重影响我们模型的泛化预测效果，比如下图，本来如果我们不考虑异常点，</a:t>
            </a:r>
            <a:r>
              <a:rPr lang="en-US" altLang="zh-CN" b="0" i="0" dirty="0">
                <a:solidFill>
                  <a:srgbClr val="000000"/>
                </a:solidFill>
                <a:effectLst/>
                <a:latin typeface="Verdana" panose="020B0604030504040204" pitchFamily="34" charset="0"/>
              </a:rPr>
              <a:t>SVM</a:t>
            </a:r>
            <a:r>
              <a:rPr lang="zh-CN" altLang="en-US" b="0" i="0" dirty="0">
                <a:solidFill>
                  <a:srgbClr val="000000"/>
                </a:solidFill>
                <a:effectLst/>
                <a:latin typeface="Verdana" panose="020B0604030504040204" pitchFamily="34" charset="0"/>
              </a:rPr>
              <a:t>的超平面应该是下图中的红色线所示，但是由于有一个蓝色的异常点，导致我们学习到的超平面是下图中的粗虚线所示，</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52575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Verdana" panose="020B0604030504040204" pitchFamily="34" charset="0"/>
              </a:rPr>
              <a:t>软间隔，是相对于硬间隔说的，我们可以认为前面提到的线性分类</a:t>
            </a:r>
            <a:r>
              <a:rPr lang="en-US" altLang="zh-CN" b="0" i="0" dirty="0">
                <a:solidFill>
                  <a:srgbClr val="000000"/>
                </a:solidFill>
                <a:effectLst/>
                <a:latin typeface="Verdana" panose="020B0604030504040204" pitchFamily="34" charset="0"/>
              </a:rPr>
              <a:t>SVM</a:t>
            </a:r>
            <a:r>
              <a:rPr lang="zh-CN" altLang="en-US" b="0" i="0" dirty="0">
                <a:solidFill>
                  <a:srgbClr val="000000"/>
                </a:solidFill>
                <a:effectLst/>
                <a:latin typeface="Verdana" panose="020B0604030504040204" pitchFamily="34" charset="0"/>
              </a:rPr>
              <a:t>的学习方法属于硬间隔最大化。</a:t>
            </a:r>
            <a:endParaRPr lang="zh-CN" altLang="en-US" dirty="0"/>
          </a:p>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33854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52269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31276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18</a:t>
            </a:fld>
            <a:endParaRPr lang="zh-CN" altLang="en-US"/>
          </a:p>
        </p:txBody>
      </p:sp>
    </p:spTree>
    <p:extLst>
      <p:ext uri="{BB962C8B-B14F-4D97-AF65-F5344CB8AC3E}">
        <p14:creationId xmlns:p14="http://schemas.microsoft.com/office/powerpoint/2010/main" val="259677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5666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a:t>
            </a:fld>
            <a:endParaRPr lang="zh-CN" altLang="en-US"/>
          </a:p>
        </p:txBody>
      </p:sp>
    </p:spTree>
    <p:extLst>
      <p:ext uri="{BB962C8B-B14F-4D97-AF65-F5344CB8AC3E}">
        <p14:creationId xmlns:p14="http://schemas.microsoft.com/office/powerpoint/2010/main" val="2737439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33652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r>
              <a:rPr lang="zh-CN" altLang="en-US" dirty="0">
                <a:latin typeface="楷体" panose="02010609060101010101" pitchFamily="49" charset="-122"/>
                <a:ea typeface="楷体" panose="02010609060101010101" pitchFamily="49" charset="-122"/>
              </a:rPr>
              <a:t>这个时候就引出了核函数</a:t>
            </a:r>
            <a:r>
              <a:rPr lang="zh-CN" altLang="en-US" b="0" i="0" dirty="0">
                <a:solidFill>
                  <a:srgbClr val="333333"/>
                </a:solidFill>
                <a:effectLst/>
                <a:latin typeface="宋体" panose="02010600030101010101" pitchFamily="2" charset="-122"/>
                <a:ea typeface="宋体" panose="02010600030101010101" pitchFamily="2" charset="-122"/>
              </a:rPr>
              <a:t>。</a:t>
            </a:r>
            <a:r>
              <a:rPr lang="zh-CN" altLang="en-US" b="0" i="0" dirty="0">
                <a:effectLst/>
                <a:latin typeface="-apple-system"/>
              </a:rPr>
              <a:t>核函数只计算更高维的数据的联系，而不负责把数据转换到更高维</a:t>
            </a:r>
            <a:endParaRPr lang="en-US" altLang="zh-CN" b="0" i="0" dirty="0">
              <a:effectLst/>
              <a:latin typeface="-apple-system"/>
            </a:endParaRPr>
          </a:p>
          <a:p>
            <a:r>
              <a:rPr lang="zh-CN" altLang="en-US" b="0" i="0" dirty="0">
                <a:solidFill>
                  <a:srgbClr val="4D4D4D"/>
                </a:solidFill>
                <a:effectLst/>
                <a:latin typeface="-apple-system"/>
              </a:rPr>
              <a:t>交叉验证</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30082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r>
              <a:rPr lang="zh-CN" altLang="en-US" dirty="0">
                <a:latin typeface="楷体" panose="02010609060101010101" pitchFamily="49" charset="-122"/>
                <a:ea typeface="楷体" panose="02010609060101010101" pitchFamily="49" charset="-122"/>
              </a:rPr>
              <a:t>这个时候就引出了核函数</a:t>
            </a:r>
            <a:r>
              <a:rPr lang="zh-CN" altLang="en-US" b="0" i="0" dirty="0">
                <a:solidFill>
                  <a:srgbClr val="333333"/>
                </a:solidFill>
                <a:effectLst/>
                <a:latin typeface="宋体" panose="02010600030101010101" pitchFamily="2" charset="-122"/>
                <a:ea typeface="宋体" panose="02010600030101010101" pitchFamily="2" charset="-122"/>
              </a:rPr>
              <a:t>。</a:t>
            </a:r>
            <a:r>
              <a:rPr lang="zh-CN" altLang="en-US" b="0" i="0" dirty="0">
                <a:effectLst/>
                <a:latin typeface="-apple-system"/>
              </a:rPr>
              <a:t>核函数只计算更高维的数据的联系，而不负责把数据转换到更高维</a:t>
            </a:r>
            <a:endParaRPr lang="en-US" altLang="zh-CN" b="0" i="0" dirty="0">
              <a:effectLst/>
              <a:latin typeface="-apple-system"/>
            </a:endParaRPr>
          </a:p>
          <a:p>
            <a:r>
              <a:rPr lang="zh-CN" altLang="en-US" b="0" i="0" dirty="0">
                <a:solidFill>
                  <a:srgbClr val="4D4D4D"/>
                </a:solidFill>
                <a:effectLst/>
                <a:latin typeface="-apple-system"/>
              </a:rPr>
              <a:t>交叉验证</a:t>
            </a:r>
            <a:endParaRPr lang="en-US" altLang="zh-CN" b="0" i="0" dirty="0">
              <a:solidFill>
                <a:srgbClr val="4D4D4D"/>
              </a:solidFill>
              <a:effectLst/>
              <a:latin typeface="-apple-system"/>
            </a:endParaRPr>
          </a:p>
          <a:p>
            <a:r>
              <a:rPr lang="en-US" altLang="zh-CN" b="0" i="0" dirty="0">
                <a:solidFill>
                  <a:srgbClr val="4D4D4D"/>
                </a:solidFill>
                <a:effectLst/>
                <a:latin typeface="-apple-system"/>
                <a:ea typeface="楷体" panose="02010609060101010101" pitchFamily="49" charset="-122"/>
              </a:rPr>
              <a:t>K(</a:t>
            </a:r>
            <a:r>
              <a:rPr lang="en-US" altLang="zh-CN" b="0" i="0" dirty="0" err="1">
                <a:solidFill>
                  <a:srgbClr val="4D4D4D"/>
                </a:solidFill>
                <a:effectLst/>
                <a:latin typeface="-apple-system"/>
                <a:ea typeface="楷体" panose="02010609060101010101" pitchFamily="49" charset="-122"/>
              </a:rPr>
              <a:t>x,y</a:t>
            </a:r>
            <a:r>
              <a:rPr lang="en-US" altLang="zh-CN" b="0" i="0" dirty="0">
                <a:solidFill>
                  <a:srgbClr val="4D4D4D"/>
                </a:solidFill>
                <a:effectLst/>
                <a:latin typeface="-apple-system"/>
                <a:ea typeface="楷体" panose="02010609060101010101" pitchFamily="49" charset="-122"/>
              </a:rPr>
              <a:t>)=(x*y)2   4=1*4</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71415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047E23E-ED6F-406F-9C6E-3A11C75C99AD}"/>
              </a:ext>
            </a:extLst>
          </p:cNvPr>
          <p:cNvSpPr>
            <a:spLocks noGrp="1"/>
          </p:cNvSpPr>
          <p:nvPr>
            <p:ph type="body" idx="1"/>
          </p:nvPr>
        </p:nvSpPr>
        <p:spPr/>
        <p:txBody>
          <a:bodyPr/>
          <a:lstStyle/>
          <a:p>
            <a:r>
              <a:rPr lang="zh-CN" altLang="en-US" b="0" i="0" dirty="0">
                <a:effectLst/>
                <a:latin typeface="-apple-system"/>
              </a:rPr>
              <a:t>可以看到，服用的剂量过高或过低，都会导致药效变差，</a:t>
            </a:r>
            <a:r>
              <a:rPr lang="zh-CN" altLang="en-US" dirty="0"/>
              <a:t>无法构造超平面</a:t>
            </a:r>
            <a:endParaRPr lang="en-US" altLang="zh-CN" dirty="0"/>
          </a:p>
          <a:p>
            <a:r>
              <a:rPr lang="zh-CN" altLang="en-US" dirty="0"/>
              <a:t>引进核函数</a:t>
            </a:r>
            <a:endParaRPr lang="en-US" altLang="zh-CN" dirty="0"/>
          </a:p>
          <a:p>
            <a:r>
              <a:rPr lang="zh-CN" altLang="en-US" b="0" i="0" dirty="0">
                <a:effectLst/>
                <a:latin typeface="-apple-system"/>
              </a:rPr>
              <a:t>当出现预测点（黑点后），也顺应地被分到了超平面的上面，即药效差的那一侧。</a:t>
            </a:r>
            <a:endParaRPr lang="zh-CN" altLang="en-US" dirty="0"/>
          </a:p>
        </p:txBody>
      </p:sp>
    </p:spTree>
    <p:extLst>
      <p:ext uri="{BB962C8B-B14F-4D97-AF65-F5344CB8AC3E}">
        <p14:creationId xmlns:p14="http://schemas.microsoft.com/office/powerpoint/2010/main" val="2736268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24</a:t>
            </a:fld>
            <a:endParaRPr lang="zh-CN" altLang="en-US"/>
          </a:p>
        </p:txBody>
      </p:sp>
    </p:spTree>
    <p:extLst>
      <p:ext uri="{BB962C8B-B14F-4D97-AF65-F5344CB8AC3E}">
        <p14:creationId xmlns:p14="http://schemas.microsoft.com/office/powerpoint/2010/main" val="194924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a:t>
            </a:fld>
            <a:endParaRPr lang="zh-CN" altLang="en-US"/>
          </a:p>
        </p:txBody>
      </p:sp>
    </p:spTree>
    <p:extLst>
      <p:ext uri="{BB962C8B-B14F-4D97-AF65-F5344CB8AC3E}">
        <p14:creationId xmlns:p14="http://schemas.microsoft.com/office/powerpoint/2010/main" val="24914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82621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30958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6</a:t>
            </a:fld>
            <a:endParaRPr lang="zh-CN" altLang="en-US"/>
          </a:p>
        </p:txBody>
      </p:sp>
    </p:spTree>
    <p:extLst>
      <p:ext uri="{BB962C8B-B14F-4D97-AF65-F5344CB8AC3E}">
        <p14:creationId xmlns:p14="http://schemas.microsoft.com/office/powerpoint/2010/main" val="33524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r>
              <a:rPr lang="zh-CN" altLang="en-US" b="0" i="0" dirty="0">
                <a:solidFill>
                  <a:srgbClr val="4D4D4D"/>
                </a:solidFill>
                <a:effectLst/>
                <a:latin typeface="-apple-system"/>
              </a:rPr>
              <a:t>接下来的问题是，如何确定这个超平面呢？实际上这样的超平面有无数个</a:t>
            </a:r>
            <a:endParaRPr lang="en-US" altLang="zh-CN" dirty="0">
              <a:solidFill>
                <a:srgbClr val="4D4D4D"/>
              </a:solidFill>
              <a:latin typeface="-apple-system"/>
            </a:endParaRPr>
          </a:p>
          <a:p>
            <a:r>
              <a:rPr lang="zh-CN" altLang="en-US" b="0" i="0" dirty="0">
                <a:solidFill>
                  <a:srgbClr val="4D4D4D"/>
                </a:solidFill>
                <a:effectLst/>
                <a:latin typeface="-apple-system"/>
              </a:rPr>
              <a:t>这个超平面应该是最适合分开两类数据的直线。而判定“最适合”的标准就是这条直线离直线两边的数据的间隔最大。所以，得寻找有着最大间隔的超平面。</a:t>
            </a:r>
            <a:endParaRPr lang="en-US" altLang="zh-CN" b="0" i="0" dirty="0">
              <a:solidFill>
                <a:srgbClr val="4D4D4D"/>
              </a:solidFill>
              <a:effectLst/>
              <a:latin typeface="-apple-system"/>
            </a:endParaRPr>
          </a:p>
          <a:p>
            <a:r>
              <a:rPr lang="zh-CN" altLang="en-US" b="1" i="0" dirty="0">
                <a:solidFill>
                  <a:srgbClr val="4D4D4D"/>
                </a:solidFill>
                <a:effectLst/>
                <a:latin typeface="-apple-system"/>
              </a:rPr>
              <a:t>以充分的确信度对训练数据进行分类</a:t>
            </a:r>
            <a:r>
              <a:rPr lang="zh-CN" altLang="en-US" b="0" i="0" dirty="0">
                <a:solidFill>
                  <a:srgbClr val="4D4D4D"/>
                </a:solidFill>
                <a:effectLst/>
                <a:latin typeface="-apple-system"/>
              </a:rPr>
              <a:t>。也就是说，不仅将正负实例点分开，</a:t>
            </a:r>
            <a:r>
              <a:rPr lang="zh-CN" altLang="en-US" b="1" i="0" dirty="0">
                <a:solidFill>
                  <a:srgbClr val="4D4D4D"/>
                </a:solidFill>
                <a:effectLst/>
                <a:latin typeface="-apple-system"/>
              </a:rPr>
              <a:t>而且对最难分的实例点</a:t>
            </a:r>
            <a:r>
              <a:rPr lang="en-US" altLang="zh-CN" b="0" i="0" dirty="0">
                <a:solidFill>
                  <a:srgbClr val="4D4D4D"/>
                </a:solidFill>
                <a:effectLst/>
                <a:latin typeface="-apple-system"/>
              </a:rPr>
              <a:t>(</a:t>
            </a:r>
            <a:r>
              <a:rPr lang="zh-CN" altLang="en-US" b="0" i="0" dirty="0">
                <a:solidFill>
                  <a:srgbClr val="4D4D4D"/>
                </a:solidFill>
                <a:effectLst/>
                <a:latin typeface="-apple-system"/>
              </a:rPr>
              <a:t>离超平面最近的点**</a:t>
            </a:r>
            <a:r>
              <a:rPr lang="en-US" altLang="zh-CN" b="0" i="0" dirty="0">
                <a:solidFill>
                  <a:srgbClr val="4D4D4D"/>
                </a:solidFill>
                <a:effectLst/>
                <a:latin typeface="-apple-system"/>
              </a:rPr>
              <a:t>)</a:t>
            </a:r>
            <a:r>
              <a:rPr lang="zh-CN" altLang="en-US" b="0" i="0" dirty="0">
                <a:solidFill>
                  <a:srgbClr val="4D4D4D"/>
                </a:solidFill>
                <a:effectLst/>
                <a:latin typeface="-apple-system"/>
              </a:rPr>
              <a:t>也有最大的确信度将它们分开**。这样的超平面应该对未知的新实例有很好的分类预测能力</a:t>
            </a:r>
            <a:r>
              <a:rPr lang="en-US" altLang="zh-CN" b="0" i="0" dirty="0">
                <a:solidFill>
                  <a:srgbClr val="4D4D4D"/>
                </a:solidFill>
                <a:effectLst/>
                <a:latin typeface="-apple-system"/>
              </a:rPr>
              <a:t>(</a:t>
            </a:r>
            <a:r>
              <a:rPr lang="zh-CN" altLang="en-US" b="0" i="0" dirty="0">
                <a:solidFill>
                  <a:srgbClr val="4D4D4D"/>
                </a:solidFill>
                <a:effectLst/>
                <a:latin typeface="-apple-system"/>
              </a:rPr>
              <a:t>具有良好的鲁棒性</a:t>
            </a:r>
            <a:r>
              <a:rPr lang="en-US" altLang="zh-CN" b="0" i="0" dirty="0">
                <a:solidFill>
                  <a:srgbClr val="4D4D4D"/>
                </a:solidFill>
                <a:effectLst/>
                <a:latin typeface="-apple-system"/>
              </a:rPr>
              <a:t>)</a:t>
            </a:r>
            <a:r>
              <a:rPr lang="zh-CN" altLang="en-US" b="0" i="0" dirty="0">
                <a:solidFill>
                  <a:srgbClr val="4D4D4D"/>
                </a:solidFill>
                <a:effectLst/>
                <a:latin typeface="-apple-system"/>
              </a:rPr>
              <a:t>。</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1000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5161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E4B8DDE-D4FC-4737-98F6-F22408AB112C}"/>
              </a:ext>
            </a:extLst>
          </p:cNvPr>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57341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2020/12/23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949803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2020/12/23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523438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2020/12/23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90209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2020/12/23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1054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5F1550-273F-4C78-8324-1DB8623B4730}" type="datetimeFigureOut">
              <a:rPr lang="zh-CN" altLang="en-US" smtClean="0"/>
              <a:t>2020/12/23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9104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t>2020/12/23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12302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t>2020/12/23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63098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t>2020/12/23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424612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t>2020/12/23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781162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2020/12/23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15414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2020/12/23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208132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t>2020/12/23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8761928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0.tm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6.tmp"/></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直角三角形 4"/>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descr="33af44c9fe23df8286f99d06e678fd1b"/>
          <p:cNvPicPr>
            <a:picLocks noChangeAspect="1"/>
          </p:cNvPicPr>
          <p:nvPr/>
        </p:nvPicPr>
        <p:blipFill>
          <a:blip r:embed="rId3">
            <a:duotone>
              <a:prstClr val="black"/>
              <a:schemeClr val="accent4">
                <a:tint val="45000"/>
                <a:satMod val="400000"/>
              </a:schemeClr>
            </a:duotone>
          </a:blip>
          <a:stretch>
            <a:fillRect/>
          </a:stretch>
        </p:blipFill>
        <p:spPr>
          <a:xfrm rot="10800000">
            <a:off x="5718334" y="-37623"/>
            <a:ext cx="4018121" cy="3860006"/>
          </a:xfrm>
          <a:prstGeom prst="rect">
            <a:avLst/>
          </a:prstGeom>
        </p:spPr>
      </p:pic>
      <p:sp>
        <p:nvSpPr>
          <p:cNvPr id="4" name="等腰三角形 3"/>
          <p:cNvSpPr/>
          <p:nvPr/>
        </p:nvSpPr>
        <p:spPr>
          <a:xfrm rot="10800000">
            <a:off x="5539264" y="1907857"/>
            <a:ext cx="702945" cy="433388"/>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直角三角形 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等腰三角形 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p:cNvSpPr txBox="1"/>
          <p:nvPr/>
        </p:nvSpPr>
        <p:spPr>
          <a:xfrm>
            <a:off x="501253" y="1545447"/>
            <a:ext cx="4345781" cy="1323439"/>
          </a:xfrm>
          <a:prstGeom prst="rect">
            <a:avLst/>
          </a:prstGeom>
          <a:noFill/>
        </p:spPr>
        <p:txBody>
          <a:bodyPr wrap="square" rtlCol="0">
            <a:spAutoFit/>
          </a:bodyPr>
          <a:lstStyle/>
          <a:p>
            <a:r>
              <a:rPr lang="en-US" altLang="zh-CN" sz="8000" b="1" dirty="0">
                <a:solidFill>
                  <a:srgbClr val="335B74"/>
                </a:solidFill>
                <a:latin typeface="方正正大黑简体" panose="02000000000000000000" pitchFamily="2" charset="-122"/>
                <a:ea typeface="方正正大黑简体" panose="02000000000000000000" pitchFamily="2" charset="-122"/>
              </a:rPr>
              <a:t>SVM</a:t>
            </a:r>
          </a:p>
        </p:txBody>
      </p:sp>
      <p:sp>
        <p:nvSpPr>
          <p:cNvPr id="13" name="矩形 12"/>
          <p:cNvSpPr/>
          <p:nvPr/>
        </p:nvSpPr>
        <p:spPr>
          <a:xfrm>
            <a:off x="683419" y="3529965"/>
            <a:ext cx="3650456" cy="397669"/>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等腰三角形 1"/>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683419" y="3559522"/>
            <a:ext cx="4553426" cy="338554"/>
          </a:xfrm>
          <a:prstGeom prst="rect">
            <a:avLst/>
          </a:prstGeom>
        </p:spPr>
        <p:txBody>
          <a:bodyPr wrap="square">
            <a:spAutoFit/>
          </a:bodyPr>
          <a:lstStyle/>
          <a:p>
            <a:r>
              <a:rPr lang="zh-CN" altLang="en-US" sz="1600" dirty="0">
                <a:solidFill>
                  <a:schemeClr val="bg1"/>
                </a:solidFill>
                <a:latin typeface="宋体" panose="02010600030101010101" pitchFamily="2" charset="-122"/>
                <a:ea typeface="宋体" panose="02010600030101010101" pitchFamily="2" charset="-122"/>
              </a:rPr>
              <a:t>主讲人：王晓娟</a:t>
            </a:r>
          </a:p>
        </p:txBody>
      </p:sp>
    </p:spTree>
    <p:extLst>
      <p:ext uri="{BB962C8B-B14F-4D97-AF65-F5344CB8AC3E}">
        <p14:creationId xmlns:p14="http://schemas.microsoft.com/office/powerpoint/2010/main" val="1829782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horizont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linds(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4" grpId="0" animBg="1"/>
      <p:bldP spid="6" grpId="0" animBg="1"/>
      <p:bldP spid="7" grpId="0" animBg="1"/>
      <p:bldP spid="8" grpId="0" animBg="1"/>
      <p:bldP spid="10" grpId="0"/>
      <p:bldP spid="13" grpId="0" animBg="1"/>
      <p:bldP spid="2" grpId="0" animBg="1"/>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46706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间隔最大化</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893FD23-905B-431D-BADB-D91541CAE469}"/>
                  </a:ext>
                </a:extLst>
              </p:cNvPr>
              <p:cNvSpPr txBox="1"/>
              <p:nvPr/>
            </p:nvSpPr>
            <p:spPr>
              <a:xfrm>
                <a:off x="-508209" y="668973"/>
                <a:ext cx="8413245" cy="15028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𝑏</m:t>
                                      </m:r>
                                    </m:e>
                                  </m:d>
                                </m:num>
                                <m:den>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𝜔</m:t>
                                          </m:r>
                                        </m:e>
                                      </m:d>
                                    </m:e>
                                  </m:d>
                                  <m:r>
                                    <m:rPr>
                                      <m:sty m:val="p"/>
                                    </m:rPr>
                                    <a:rPr lang="en-US" altLang="zh-CN" i="1">
                                      <a:latin typeface="Cambria Math" panose="02040503050406030204" pitchFamily="18" charset="0"/>
                                    </a:rPr>
                                    <m:t>d</m:t>
                                  </m:r>
                                </m:den>
                              </m:f>
                              <m:r>
                                <a:rPr lang="zh-CN" altLang="en-US"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      </m:t>
                              </m:r>
                              <m:r>
                                <a:rPr lang="en-US" altLang="zh-CN" i="1">
                                  <a:latin typeface="Cambria Math" panose="02040503050406030204" pitchFamily="18" charset="0"/>
                                </a:rPr>
                                <m:t>𝑦𝑖</m:t>
                              </m:r>
                              <m:r>
                                <a:rPr lang="en-US" altLang="zh-CN" i="1">
                                  <a:latin typeface="Cambria Math" panose="02040503050406030204" pitchFamily="18" charset="0"/>
                                </a:rPr>
                                <m:t>=+1</m:t>
                              </m:r>
                            </m:e>
                            <m:e>
                              <m:f>
                                <m:fPr>
                                  <m:ctrlPr>
                                    <a:rPr lang="en-US" altLang="zh-CN" i="1">
                                      <a:latin typeface="Cambria Math" panose="02040503050406030204" pitchFamily="18" charset="0"/>
                                    </a:rPr>
                                  </m:ctrlPr>
                                </m:fPr>
                                <m:num>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𝑏</m:t>
                                      </m:r>
                                    </m:e>
                                  </m:d>
                                </m:num>
                                <m:den>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𝜔</m:t>
                                          </m:r>
                                        </m:e>
                                      </m:d>
                                    </m:e>
                                  </m:d>
                                  <m:r>
                                    <m:rPr>
                                      <m:sty m:val="p"/>
                                    </m:rPr>
                                    <a:rPr lang="en-US" altLang="zh-CN" i="1">
                                      <a:latin typeface="Cambria Math" panose="02040503050406030204" pitchFamily="18" charset="0"/>
                                    </a:rPr>
                                    <m:t>d</m:t>
                                  </m:r>
                                </m:den>
                              </m:f>
                              <m:r>
                                <a:rPr lang="zh-CN" altLang="en-US" i="1">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       </m:t>
                              </m:r>
                              <m:r>
                                <a:rPr lang="en-US" altLang="zh-CN" i="1">
                                  <a:latin typeface="Cambria Math" panose="02040503050406030204" pitchFamily="18" charset="0"/>
                                </a:rPr>
                                <m:t>𝑦𝑖</m:t>
                              </m:r>
                              <m:r>
                                <a:rPr lang="en-US" altLang="zh-CN" i="1">
                                  <a:latin typeface="Cambria Math" panose="02040503050406030204" pitchFamily="18" charset="0"/>
                                </a:rPr>
                                <m:t>=−1</m:t>
                              </m:r>
                            </m:e>
                          </m:eqArr>
                          <m:r>
                            <a:rPr lang="zh-CN" altLang="en-US" i="1">
                              <a:latin typeface="Cambria Math" panose="02040503050406030204" pitchFamily="18" charset="0"/>
                            </a:rPr>
                            <m:t>，将式子写为</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r>
                                            <m:rPr>
                                              <m:sty m:val="p"/>
                                            </m:rPr>
                                            <a:rPr lang="en-US" altLang="zh-CN" i="1" baseline="-25000">
                                              <a:latin typeface="Cambria Math" panose="02040503050406030204" pitchFamily="18" charset="0"/>
                                            </a:rPr>
                                            <m:t>d</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𝑏𝑑</m:t>
                                      </m:r>
                                    </m:e>
                                  </m:d>
                                  <m:r>
                                    <a:rPr lang="zh-CN" altLang="en-US" i="1">
                                      <a:latin typeface="Cambria Math" panose="02040503050406030204" pitchFamily="18" charset="0"/>
                                    </a:rPr>
                                    <m:t>≥</m:t>
                                  </m:r>
                                  <m:r>
                                    <a:rPr lang="en-US" altLang="zh-CN" b="0" i="1" smtClean="0">
                                      <a:latin typeface="Cambria Math" panose="02040503050406030204" pitchFamily="18" charset="0"/>
                                    </a:rPr>
                                    <m:t>1    </m:t>
                                  </m:r>
                                  <m:r>
                                    <a:rPr lang="en-US" altLang="zh-CN" i="1">
                                      <a:latin typeface="Cambria Math" panose="02040503050406030204" pitchFamily="18" charset="0"/>
                                    </a:rPr>
                                    <m:t>𝑦𝑖</m:t>
                                  </m:r>
                                  <m:r>
                                    <a:rPr lang="en-US" altLang="zh-CN" i="1">
                                      <a:latin typeface="Cambria Math" panose="02040503050406030204" pitchFamily="18" charset="0"/>
                                    </a:rPr>
                                    <m:t>=+1</m:t>
                                  </m:r>
                                </m:e>
                                <m:e>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r>
                                            <m:rPr>
                                              <m:sty m:val="p"/>
                                            </m:rPr>
                                            <a:rPr lang="en-US" altLang="zh-CN" i="1" baseline="-25000">
                                              <a:latin typeface="Cambria Math" panose="02040503050406030204" pitchFamily="18" charset="0"/>
                                            </a:rPr>
                                            <m:t>d</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𝑏𝑑</m:t>
                                      </m:r>
                                    </m:e>
                                  </m:d>
                                  <m:r>
                                    <a:rPr lang="zh-CN" altLang="en-US" i="1">
                                      <a:latin typeface="Cambria Math" panose="02040503050406030204" pitchFamily="18" charset="0"/>
                                    </a:rPr>
                                    <m:t>≤</m:t>
                                  </m:r>
                                  <m:r>
                                    <a:rPr lang="en-US" altLang="zh-CN" b="0" i="1" smtClean="0">
                                      <a:latin typeface="Cambria Math" panose="02040503050406030204" pitchFamily="18" charset="0"/>
                                    </a:rPr>
                                    <m:t>1     </m:t>
                                  </m:r>
                                  <m:r>
                                    <a:rPr lang="en-US" altLang="zh-CN" i="1">
                                      <a:latin typeface="Cambria Math" panose="02040503050406030204" pitchFamily="18" charset="0"/>
                                    </a:rPr>
                                    <m:t>𝑦𝑖</m:t>
                                  </m:r>
                                  <m:r>
                                    <a:rPr lang="en-US" altLang="zh-CN" i="1">
                                      <a:latin typeface="Cambria Math" panose="02040503050406030204" pitchFamily="18" charset="0"/>
                                    </a:rPr>
                                    <m:t>=−1</m:t>
                                  </m:r>
                                </m:e>
                              </m:eqArr>
                            </m:e>
                          </m:d>
                        </m:e>
                      </m:d>
                    </m:oMath>
                  </m:oMathPara>
                </a14:m>
                <a:endParaRPr lang="zh-CN" altLang="en-US" dirty="0"/>
              </a:p>
            </p:txBody>
          </p:sp>
        </mc:Choice>
        <mc:Fallback xmlns="">
          <p:sp>
            <p:nvSpPr>
              <p:cNvPr id="26" name="文本框 25">
                <a:extLst>
                  <a:ext uri="{FF2B5EF4-FFF2-40B4-BE49-F238E27FC236}">
                    <a16:creationId xmlns:a16="http://schemas.microsoft.com/office/drawing/2014/main" id="{A893FD23-905B-431D-BADB-D91541CAE469}"/>
                  </a:ext>
                </a:extLst>
              </p:cNvPr>
              <p:cNvSpPr txBox="1">
                <a:spLocks noRot="1" noChangeAspect="1" noMove="1" noResize="1" noEditPoints="1" noAdjustHandles="1" noChangeArrowheads="1" noChangeShapeType="1" noTextEdit="1"/>
              </p:cNvSpPr>
              <p:nvPr/>
            </p:nvSpPr>
            <p:spPr>
              <a:xfrm>
                <a:off x="-508209" y="668973"/>
                <a:ext cx="8413245" cy="150284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3841C19-9472-4F89-93EE-704EEE58E61F}"/>
                  </a:ext>
                </a:extLst>
              </p:cNvPr>
              <p:cNvSpPr txBox="1"/>
              <p:nvPr/>
            </p:nvSpPr>
            <p:spPr>
              <a:xfrm>
                <a:off x="88031" y="2407770"/>
                <a:ext cx="9144000" cy="2958374"/>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其中</a:t>
                </a:r>
                <a14:m>
                  <m:oMath xmlns:m="http://schemas.openxmlformats.org/officeDocument/2006/math">
                    <m:r>
                      <a:rPr lang="zh-CN" altLang="en-US" i="1" smtClean="0">
                        <a:latin typeface="Cambria Math" panose="02040503050406030204" pitchFamily="18" charset="0"/>
                      </a:rPr>
                      <m:t>𝜔</m:t>
                    </m:r>
                    <m:r>
                      <m:rPr>
                        <m:sty m:val="p"/>
                      </m:rPr>
                      <a:rPr lang="en-US" altLang="zh-CN" i="1" baseline="-25000">
                        <a:latin typeface="Cambria Math" panose="02040503050406030204" pitchFamily="18" charset="0"/>
                      </a:rPr>
                      <m:t>d</m:t>
                    </m:r>
                  </m:oMath>
                </a14:m>
                <a:r>
                  <a:rPr lang="zh-CN" altLang="en-US" dirty="0">
                    <a:latin typeface="宋体" panose="02010600030101010101" pitchFamily="2" charset="-122"/>
                    <a:ea typeface="宋体" panose="02010600030101010101" pitchFamily="2" charset="-122"/>
                  </a:rPr>
                  <a:t>为</a:t>
                </a:r>
                <a14:m>
                  <m:oMath xmlns:m="http://schemas.openxmlformats.org/officeDocument/2006/math">
                    <m:f>
                      <m:fPr>
                        <m:ctrlPr>
                          <a:rPr lang="zh-CN" altLang="en-US" i="1" dirty="0" smtClean="0">
                            <a:solidFill>
                              <a:srgbClr val="836967"/>
                            </a:solidFill>
                            <a:latin typeface="Cambria Math" panose="02040503050406030204" pitchFamily="18" charset="0"/>
                          </a:rPr>
                        </m:ctrlPr>
                      </m:fPr>
                      <m:num>
                        <m:r>
                          <a:rPr lang="zh-CN" altLang="en-US" i="1" dirty="0" smtClean="0">
                            <a:latin typeface="Cambria Math" panose="02040503050406030204" pitchFamily="18" charset="0"/>
                          </a:rPr>
                          <m:t>𝜔</m:t>
                        </m:r>
                      </m:num>
                      <m:den>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𝜔</m:t>
                                </m:r>
                              </m:e>
                            </m:d>
                          </m:e>
                        </m:d>
                        <m:r>
                          <a:rPr lang="zh-CN" altLang="en-US" i="1" dirty="0" smtClean="0">
                            <a:latin typeface="Cambria Math" panose="02040503050406030204" pitchFamily="18" charset="0"/>
                          </a:rPr>
                          <m:t>𝑑</m:t>
                        </m:r>
                      </m:den>
                    </m:f>
                  </m:oMath>
                </a14:m>
                <a:r>
                  <a:rPr lang="zh-CN" altLang="en-US" dirty="0">
                    <a:latin typeface="宋体" panose="02010600030101010101" pitchFamily="2" charset="-122"/>
                    <a:ea typeface="宋体" panose="02010600030101010101" pitchFamily="2" charset="-122"/>
                  </a:rPr>
                  <a:t>，</a:t>
                </a:r>
                <a14:m>
                  <m:oMath xmlns:m="http://schemas.openxmlformats.org/officeDocument/2006/math">
                    <m:r>
                      <a:rPr lang="zh-CN" altLang="en-US" i="1">
                        <a:latin typeface="Cambria Math" panose="02040503050406030204" pitchFamily="18" charset="0"/>
                      </a:rPr>
                      <m:t>𝑏</m:t>
                    </m:r>
                    <m:r>
                      <a:rPr lang="en-US" altLang="zh-CN" i="1" baseline="-25000">
                        <a:latin typeface="Cambria Math" panose="02040503050406030204" pitchFamily="18" charset="0"/>
                      </a:rPr>
                      <m:t>𝑑</m:t>
                    </m:r>
                  </m:oMath>
                </a14:m>
                <a:r>
                  <a:rPr lang="zh-CN" altLang="en-US" dirty="0">
                    <a:latin typeface="宋体" panose="02010600030101010101" pitchFamily="2" charset="-122"/>
                    <a:ea typeface="宋体" panose="02010600030101010101" pitchFamily="2" charset="-122"/>
                  </a:rPr>
                  <a:t>为</a:t>
                </a:r>
                <a14:m>
                  <m:oMath xmlns:m="http://schemas.openxmlformats.org/officeDocument/2006/math">
                    <m:f>
                      <m:fPr>
                        <m:ctrlPr>
                          <a:rPr lang="zh-CN" altLang="en-US" i="1" dirty="0">
                            <a:solidFill>
                              <a:srgbClr val="836967"/>
                            </a:solidFill>
                            <a:latin typeface="Cambria Math" panose="02040503050406030204" pitchFamily="18" charset="0"/>
                          </a:rPr>
                        </m:ctrlPr>
                      </m:fPr>
                      <m:num>
                        <m:r>
                          <m:rPr>
                            <m:sty m:val="p"/>
                          </m:rPr>
                          <a:rPr lang="en-US" altLang="zh-CN" i="1" dirty="0" smtClean="0">
                            <a:solidFill>
                              <a:srgbClr val="836967"/>
                            </a:solidFill>
                            <a:latin typeface="Cambria Math" panose="02040503050406030204" pitchFamily="18" charset="0"/>
                          </a:rPr>
                          <m:t>b</m:t>
                        </m:r>
                      </m:num>
                      <m:den>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𝜔</m:t>
                                </m:r>
                              </m:e>
                            </m:d>
                          </m:e>
                        </m:d>
                        <m:r>
                          <a:rPr lang="zh-CN" altLang="en-US" i="1" dirty="0">
                            <a:latin typeface="Cambria Math" panose="02040503050406030204" pitchFamily="18" charset="0"/>
                          </a:rPr>
                          <m:t>𝑑</m:t>
                        </m:r>
                      </m:den>
                    </m:f>
                  </m:oMath>
                </a14:m>
                <a:r>
                  <a:rPr lang="zh-CN" altLang="en-US" dirty="0">
                    <a:latin typeface="宋体" panose="02010600030101010101" pitchFamily="2" charset="-122"/>
                    <a:ea typeface="宋体" panose="02010600030101010101" pitchFamily="2" charset="-122"/>
                  </a:rPr>
                  <a:t>，等比例缩放</a:t>
                </a:r>
                <a14:m>
                  <m:oMath xmlns:m="http://schemas.openxmlformats.org/officeDocument/2006/math">
                    <m:r>
                      <a:rPr lang="zh-CN" altLang="en-US" i="1" smtClean="0">
                        <a:latin typeface="Cambria Math" panose="02040503050406030204" pitchFamily="18" charset="0"/>
                      </a:rPr>
                      <m:t>𝜔</m:t>
                    </m:r>
                    <m:r>
                      <a:rPr lang="en-US" altLang="zh-CN" b="0" i="1" smtClean="0">
                        <a:latin typeface="Cambria Math" panose="02040503050406030204" pitchFamily="18" charset="0"/>
                      </a:rPr>
                      <m:t>,</m:t>
                    </m:r>
                    <m:r>
                      <a:rPr lang="zh-CN" altLang="en-US" i="1">
                        <a:latin typeface="Cambria Math" panose="02040503050406030204" pitchFamily="18" charset="0"/>
                      </a:rPr>
                      <m:t>直线</m:t>
                    </m:r>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r>
                          <m:rPr>
                            <m:sty m:val="p"/>
                          </m:rPr>
                          <a:rPr lang="en-US" altLang="zh-CN" i="1" baseline="-25000">
                            <a:latin typeface="Cambria Math" panose="02040503050406030204" pitchFamily="18" charset="0"/>
                          </a:rPr>
                          <m:t>d</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𝑏𝑑</m:t>
                    </m:r>
                  </m:oMath>
                </a14:m>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和直线</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0</m:t>
                        </m:r>
                      </m:sub>
                    </m:sSub>
                    <m:r>
                      <a:rPr lang="zh-CN" altLang="en-US" i="1">
                        <a:latin typeface="Cambria Math" panose="02040503050406030204" pitchFamily="18" charset="0"/>
                      </a:rPr>
                      <m:t>+</m:t>
                    </m:r>
                  </m:oMath>
                </a14:m>
                <a:r>
                  <a:rPr lang="en-US" altLang="zh-CN" dirty="0">
                    <a:latin typeface="宋体" panose="02010600030101010101" pitchFamily="2" charset="-122"/>
                    <a:ea typeface="宋体" panose="02010600030101010101" pitchFamily="2" charset="-122"/>
                  </a:rPr>
                  <a:t>b=0</a:t>
                </a:r>
                <a:r>
                  <a:rPr lang="zh-CN" altLang="en-US" dirty="0">
                    <a:latin typeface="宋体" panose="02010600030101010101" pitchFamily="2" charset="-122"/>
                    <a:ea typeface="宋体" panose="02010600030101010101" pitchFamily="2" charset="-122"/>
                  </a:rPr>
                  <a:t>是一条直线，</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故可以写作</a:t>
                </a:r>
                <a:r>
                  <a:rPr lang="zh-CN" altLang="en-US" b="0" i="0" dirty="0">
                    <a:solidFill>
                      <a:srgbClr val="4D4D4D"/>
                    </a:solidFill>
                    <a:effectLst/>
                    <a:latin typeface="宋体" panose="02010600030101010101" pitchFamily="2" charset="-122"/>
                    <a:ea typeface="宋体" panose="02010600030101010101" pitchFamily="2" charset="-122"/>
                  </a:rPr>
                  <a:t>对于存在分类间隔的两类样本点，我们可以找到一个超平面，使其对于所有的样本点均满足下面的条件：</a:t>
                </a:r>
                <a14:m>
                  <m:oMath xmlns:m="http://schemas.openxmlformats.org/officeDocument/2006/math">
                    <m:d>
                      <m:dPr>
                        <m:begChr m:val="{"/>
                        <m:endChr m:val=""/>
                        <m:ctrlPr>
                          <a:rPr lang="en-US" altLang="zh-CN" i="1" smtClean="0">
                            <a:solidFill>
                              <a:schemeClr val="tx1"/>
                            </a:solidFill>
                            <a:latin typeface="Cambria Math" panose="02040503050406030204" pitchFamily="18" charset="0"/>
                          </a:rPr>
                        </m:ctrlPr>
                      </m:dPr>
                      <m:e>
                        <m:eqArr>
                          <m:eqArrPr>
                            <m:ctrlPr>
                              <a:rPr lang="en-US" altLang="zh-CN" i="1" smtClean="0">
                                <a:solidFill>
                                  <a:schemeClr val="tx1"/>
                                </a:solidFill>
                                <a:latin typeface="Cambria Math" panose="02040503050406030204" pitchFamily="18" charset="0"/>
                              </a:rPr>
                            </m:ctrlPr>
                          </m:eqArrPr>
                          <m:e>
                            <m:d>
                              <m:dPr>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𝜔</m:t>
                                    </m:r>
                                  </m:e>
                                  <m:sup>
                                    <m:r>
                                      <a:rPr lang="zh-CN" altLang="en-US" i="1">
                                        <a:solidFill>
                                          <a:schemeClr val="tx1"/>
                                        </a:solidFill>
                                        <a:latin typeface="Cambria Math" panose="02040503050406030204" pitchFamily="18" charset="0"/>
                                      </a:rPr>
                                      <m:t>𝑇</m:t>
                                    </m:r>
                                  </m:sup>
                                </m:s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m:t>
                                </m:r>
                              </m:e>
                            </m:d>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1    </m:t>
                            </m:r>
                            <m:r>
                              <a:rPr lang="en-US" altLang="zh-CN" i="1">
                                <a:solidFill>
                                  <a:schemeClr val="tx1"/>
                                </a:solidFill>
                                <a:latin typeface="Cambria Math" panose="02040503050406030204" pitchFamily="18" charset="0"/>
                              </a:rPr>
                              <m:t>𝑦𝑖</m:t>
                            </m:r>
                            <m:r>
                              <a:rPr lang="en-US" altLang="zh-CN" i="1">
                                <a:solidFill>
                                  <a:schemeClr val="tx1"/>
                                </a:solidFill>
                                <a:latin typeface="Cambria Math" panose="02040503050406030204" pitchFamily="18" charset="0"/>
                              </a:rPr>
                              <m:t>=+1</m:t>
                            </m:r>
                          </m:e>
                          <m:e>
                            <m:d>
                              <m:dPr>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𝜔</m:t>
                                    </m:r>
                                  </m:e>
                                  <m:sup>
                                    <m:r>
                                      <a:rPr lang="zh-CN" altLang="en-US" i="1">
                                        <a:solidFill>
                                          <a:schemeClr val="tx1"/>
                                        </a:solidFill>
                                        <a:latin typeface="Cambria Math" panose="02040503050406030204" pitchFamily="18" charset="0"/>
                                      </a:rPr>
                                      <m:t>𝑇</m:t>
                                    </m:r>
                                  </m:sup>
                                </m:s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m:t>
                                </m:r>
                              </m:e>
                            </m:d>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1     </m:t>
                            </m:r>
                            <m:r>
                              <a:rPr lang="en-US" altLang="zh-CN" i="1">
                                <a:solidFill>
                                  <a:schemeClr val="tx1"/>
                                </a:solidFill>
                                <a:latin typeface="Cambria Math" panose="02040503050406030204" pitchFamily="18" charset="0"/>
                              </a:rPr>
                              <m:t>𝑦𝑖</m:t>
                            </m:r>
                            <m:r>
                              <a:rPr lang="en-US" altLang="zh-CN" i="1">
                                <a:solidFill>
                                  <a:schemeClr val="tx1"/>
                                </a:solidFill>
                                <a:latin typeface="Cambria Math" panose="02040503050406030204" pitchFamily="18" charset="0"/>
                              </a:rPr>
                              <m:t>=−1</m:t>
                            </m:r>
                          </m:e>
                        </m:eqArr>
                      </m:e>
                    </m:d>
                  </m:oMath>
                </a14:m>
                <a:r>
                  <a:rPr lang="zh-CN" altLang="en-US" i="0" dirty="0">
                    <a:latin typeface="宋体" panose="02010600030101010101" pitchFamily="2" charset="-122"/>
                    <a:ea typeface="宋体" panose="02010600030101010101" pitchFamily="2" charset="-122"/>
                  </a:rPr>
                  <a:t>简写为：</a:t>
                </a:r>
                <a:r>
                  <a:rPr lang="en-US" altLang="zh-CN" i="0" dirty="0" err="1">
                    <a:latin typeface="宋体" panose="02010600030101010101" pitchFamily="2" charset="-122"/>
                    <a:ea typeface="宋体" panose="02010600030101010101" pitchFamily="2" charset="-122"/>
                  </a:rPr>
                  <a:t>y</a:t>
                </a:r>
                <a:r>
                  <a:rPr lang="en-US" altLang="zh-CN" i="0" baseline="-25000" dirty="0" err="1">
                    <a:latin typeface="宋体" panose="02010600030101010101" pitchFamily="2" charset="-122"/>
                    <a:ea typeface="宋体" panose="02010600030101010101" pitchFamily="2" charset="-122"/>
                  </a:rPr>
                  <a:t>i</a:t>
                </a:r>
                <a:r>
                  <a:rPr lang="en-US" altLang="zh-CN" i="0" dirty="0">
                    <a:latin typeface="宋体" panose="02010600030101010101" pitchFamily="2" charset="-122"/>
                    <a:ea typeface="宋体" panose="02010600030101010101" pitchFamily="2" charset="-122"/>
                  </a:rPr>
                  <a:t>(</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𝑥</m:t>
                        </m:r>
                      </m:e>
                      <m:sub>
                        <m:r>
                          <m:rPr>
                            <m:sty m:val="p"/>
                          </m:rPr>
                          <a:rPr lang="en-US" altLang="zh-CN" i="1" smtClean="0">
                            <a:latin typeface="Cambria Math" panose="02040503050406030204" pitchFamily="18" charset="0"/>
                          </a:rPr>
                          <m:t>i</m:t>
                        </m:r>
                      </m:sub>
                    </m:sSub>
                    <m:r>
                      <a:rPr lang="zh-CN" altLang="en-US" i="1">
                        <a:latin typeface="Cambria Math" panose="02040503050406030204" pitchFamily="18" charset="0"/>
                      </a:rPr>
                      <m:t>+</m:t>
                    </m:r>
                  </m:oMath>
                </a14:m>
                <a:r>
                  <a:rPr lang="en-US" altLang="zh-CN" i="0" dirty="0">
                    <a:latin typeface="宋体" panose="02010600030101010101" pitchFamily="2" charset="-122"/>
                    <a:ea typeface="宋体" panose="02010600030101010101" pitchFamily="2" charset="-122"/>
                  </a:rPr>
                  <a:t>b)</a:t>
                </a:r>
                <a:r>
                  <a:rPr lang="zh-CN" altLang="en-US" i="0" dirty="0">
                    <a:latin typeface="宋体" panose="02010600030101010101" pitchFamily="2" charset="-122"/>
                    <a:ea typeface="宋体" panose="02010600030101010101" pitchFamily="2" charset="-122"/>
                  </a:rPr>
                  <a:t>≥</a:t>
                </a:r>
                <a:r>
                  <a:rPr lang="en-US" altLang="zh-CN" i="0" dirty="0">
                    <a:latin typeface="宋体" panose="02010600030101010101" pitchFamily="2" charset="-122"/>
                    <a:ea typeface="宋体" panose="02010600030101010101" pitchFamily="2" charset="-122"/>
                  </a:rPr>
                  <a:t>1</a:t>
                </a:r>
              </a:p>
              <a:p>
                <a:r>
                  <a:rPr lang="zh-CN" altLang="en-US" dirty="0">
                    <a:latin typeface="宋体" panose="02010600030101010101" pitchFamily="2" charset="-122"/>
                    <a:ea typeface="宋体" panose="02010600030101010101" pitchFamily="2" charset="-122"/>
                  </a:rPr>
                  <a:t>即当</a:t>
                </a:r>
                <a:r>
                  <a:rPr lang="en-US" altLang="zh-CN" dirty="0">
                    <a:latin typeface="宋体" panose="02010600030101010101" pitchFamily="2" charset="-122"/>
                    <a:ea typeface="宋体" panose="02010600030101010101" pitchFamily="2" charset="-122"/>
                  </a:rPr>
                  <a:t>x</a:t>
                </a:r>
                <a:r>
                  <a:rPr lang="en-US" altLang="zh-CN" baseline="-25000" dirty="0">
                    <a:latin typeface="宋体" panose="02010600030101010101" pitchFamily="2" charset="-122"/>
                    <a:ea typeface="宋体" panose="02010600030101010101" pitchFamily="2" charset="-122"/>
                  </a:rPr>
                  <a:t>i</a:t>
                </a:r>
                <a:r>
                  <a:rPr lang="zh-CN" altLang="en-US" dirty="0">
                    <a:latin typeface="宋体" panose="02010600030101010101" pitchFamily="2" charset="-122"/>
                    <a:ea typeface="宋体" panose="02010600030101010101" pitchFamily="2" charset="-122"/>
                  </a:rPr>
                  <a:t>是一个支持向量样本点时，相应的支持向量对应的样本点到超平面的距离为</a:t>
                </a:r>
                <a:r>
                  <a:rPr lang="en-US" altLang="zh-CN" dirty="0">
                    <a:latin typeface="宋体" panose="02010600030101010101" pitchFamily="2" charset="-122"/>
                    <a:ea typeface="宋体" panose="02010600030101010101" pitchFamily="2" charset="-122"/>
                  </a:rPr>
                  <a:t>d=</a:t>
                </a:r>
                <a:r>
                  <a:rPr lang="zh-CN" altLang="en-US" dirty="0">
                    <a:solidFill>
                      <a:schemeClr val="tx1"/>
                    </a:solidFill>
                    <a:latin typeface="宋体" panose="02010600030101010101" pitchFamily="2" charset="-122"/>
                    <a:ea typeface="宋体" panose="02010600030101010101" pitchFamily="2" charset="-122"/>
                  </a:rPr>
                  <a:t> </a:t>
                </a:r>
                <a14:m>
                  <m:oMath xmlns:m="http://schemas.openxmlformats.org/officeDocument/2006/math">
                    <m:f>
                      <m:fPr>
                        <m:ctrlPr>
                          <a:rPr lang="zh-CN" altLang="en-US" i="1" smtClean="0">
                            <a:solidFill>
                              <a:schemeClr val="tx1"/>
                            </a:solidFill>
                            <a:latin typeface="Cambria Math" panose="02040503050406030204" pitchFamily="18" charset="0"/>
                          </a:rPr>
                        </m:ctrlPr>
                      </m:fPr>
                      <m:num>
                        <m:r>
                          <a:rPr lang="zh-CN" altLang="en-US" b="0" i="1" smtClean="0">
                            <a:solidFill>
                              <a:schemeClr val="tx1"/>
                            </a:solidFill>
                            <a:latin typeface="Cambria Math" panose="02040503050406030204" pitchFamily="18" charset="0"/>
                          </a:rPr>
                          <m:t>1</m:t>
                        </m:r>
                      </m:num>
                      <m:den>
                        <m:d>
                          <m:dPr>
                            <m:begChr m:val="‖"/>
                            <m:endChr m:val="‖"/>
                            <m:ctrlPr>
                              <a:rPr lang="zh-CN" altLang="en-US" i="1" smtClean="0">
                                <a:solidFill>
                                  <a:schemeClr val="tx1"/>
                                </a:solidFill>
                                <a:latin typeface="Cambria Math" panose="02040503050406030204" pitchFamily="18" charset="0"/>
                              </a:rPr>
                            </m:ctrlPr>
                          </m:dPr>
                          <m:e>
                            <m:r>
                              <a:rPr lang="zh-CN" altLang="en-US" b="0" i="1" smtClean="0">
                                <a:solidFill>
                                  <a:schemeClr val="tx1"/>
                                </a:solidFill>
                                <a:latin typeface="Cambria Math" panose="02040503050406030204" pitchFamily="18" charset="0"/>
                              </a:rPr>
                              <m:t>𝜔</m:t>
                            </m:r>
                          </m:e>
                        </m:d>
                      </m:den>
                    </m:f>
                    <m:d>
                      <m:dPr>
                        <m:ctrlPr>
                          <a:rPr lang="zh-CN" altLang="en-US" i="1" smtClean="0">
                            <a:solidFill>
                              <a:schemeClr val="tx1"/>
                            </a:solidFill>
                            <a:latin typeface="Cambria Math" panose="02040503050406030204" pitchFamily="18" charset="0"/>
                          </a:rPr>
                        </m:ctrlPr>
                      </m:dPr>
                      <m:e>
                        <m:sSup>
                          <m:sSupPr>
                            <m:ctrlPr>
                              <a:rPr lang="zh-CN" altLang="en-US"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𝜔</m:t>
                            </m:r>
                          </m:e>
                          <m:sup>
                            <m:r>
                              <a:rPr lang="zh-CN" altLang="en-US" b="0" i="1" smtClean="0">
                                <a:solidFill>
                                  <a:schemeClr val="tx1"/>
                                </a:solidFill>
                                <a:latin typeface="Cambria Math" panose="02040503050406030204" pitchFamily="18" charset="0"/>
                              </a:rPr>
                              <m:t>𝑇</m:t>
                            </m:r>
                          </m:sup>
                        </m:sSup>
                        <m:sSub>
                          <m:sSubPr>
                            <m:ctrlPr>
                              <a:rPr lang="zh-CN" altLang="en-US" i="1" smtClean="0">
                                <a:solidFill>
                                  <a:schemeClr val="tx1"/>
                                </a:solidFill>
                                <a:latin typeface="Cambria Math" panose="02040503050406030204" pitchFamily="18" charset="0"/>
                              </a:rPr>
                            </m:ctrlPr>
                          </m:sSubPr>
                          <m:e>
                            <m:r>
                              <a:rPr lang="zh-CN" altLang="en-US" b="0" i="1" smtClean="0">
                                <a:solidFill>
                                  <a:schemeClr val="tx1"/>
                                </a:solidFill>
                                <a:latin typeface="Cambria Math" panose="02040503050406030204" pitchFamily="18" charset="0"/>
                              </a:rPr>
                              <m:t>𝑥</m:t>
                            </m:r>
                          </m:e>
                          <m:sub>
                            <m:r>
                              <a:rPr lang="zh-CN" altLang="en-US" b="0" i="1" smtClean="0">
                                <a:solidFill>
                                  <a:schemeClr val="tx1"/>
                                </a:solidFill>
                                <a:latin typeface="Cambria Math" panose="02040503050406030204" pitchFamily="18" charset="0"/>
                              </a:rPr>
                              <m:t>0</m:t>
                            </m:r>
                          </m:sub>
                        </m:sSub>
                        <m:r>
                          <a:rPr lang="zh-CN" altLang="en-US" b="0" i="1" smtClean="0">
                            <a:solidFill>
                              <a:schemeClr val="tx1"/>
                            </a:solidFill>
                            <a:latin typeface="Cambria Math" panose="02040503050406030204" pitchFamily="18" charset="0"/>
                          </a:rPr>
                          <m:t>+</m:t>
                        </m:r>
                        <m:r>
                          <a:rPr lang="zh-CN" altLang="en-US" b="0" i="1" smtClean="0">
                            <a:solidFill>
                              <a:schemeClr val="tx1"/>
                            </a:solidFill>
                            <a:latin typeface="Cambria Math" panose="02040503050406030204" pitchFamily="18" charset="0"/>
                          </a:rPr>
                          <m:t>𝑏</m:t>
                        </m:r>
                      </m:e>
                    </m:d>
                  </m:oMath>
                </a14:m>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 </a:t>
                </a:r>
                <a14:m>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𝜔</m:t>
                            </m:r>
                          </m:e>
                        </m:d>
                      </m:den>
                    </m:f>
                  </m:oMath>
                </a14:m>
                <a:r>
                  <a:rPr lang="zh-CN" altLang="en-US" dirty="0">
                    <a:latin typeface="宋体" panose="02010600030101010101" pitchFamily="2" charset="-122"/>
                    <a:ea typeface="宋体" panose="02010600030101010101" pitchFamily="2" charset="-122"/>
                  </a:rPr>
                  <a:t>，所以现在问题可以转化为求</a:t>
                </a:r>
                <a14:m>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𝜔</m:t>
                        </m:r>
                      </m:e>
                    </m:d>
                  </m:oMath>
                </a14:m>
                <a:r>
                  <a:rPr lang="zh-CN" altLang="en-US" dirty="0">
                    <a:latin typeface="宋体" panose="02010600030101010101" pitchFamily="2" charset="-122"/>
                    <a:ea typeface="宋体" panose="02010600030101010101" pitchFamily="2" charset="-122"/>
                  </a:rPr>
                  <a:t>最小化的问题，也等效于</a:t>
                </a:r>
                <a14:m>
                  <m:oMath xmlns:m="http://schemas.openxmlformats.org/officeDocument/2006/math">
                    <m:f>
                      <m:fPr>
                        <m:ctrlPr>
                          <a:rPr lang="en-US" altLang="zh-CN" i="1">
                            <a:solidFill>
                              <a:srgbClr val="836967"/>
                            </a:solidFill>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solidFill>
                              <a:srgbClr val="836967"/>
                            </a:solidFill>
                            <a:latin typeface="Cambria Math" panose="02040503050406030204" pitchFamily="18" charset="0"/>
                          </a:rPr>
                        </m:ctrlPr>
                      </m:sSupPr>
                      <m:e>
                        <m:d>
                          <m:dPr>
                            <m:begChr m:val="‖"/>
                            <m:endChr m:val="‖"/>
                            <m:ctrlPr>
                              <a:rPr lang="en-US" altLang="zh-CN" i="1">
                                <a:solidFill>
                                  <a:srgbClr val="836967"/>
                                </a:solidFill>
                                <a:latin typeface="Cambria Math" panose="02040503050406030204" pitchFamily="18" charset="0"/>
                              </a:rPr>
                            </m:ctrlPr>
                          </m:dPr>
                          <m:e>
                            <m:r>
                              <a:rPr lang="en-US" altLang="zh-CN" i="1">
                                <a:latin typeface="Cambria Math" panose="02040503050406030204" pitchFamily="18" charset="0"/>
                              </a:rPr>
                              <m:t>𝜔</m:t>
                            </m:r>
                          </m:e>
                        </m:d>
                      </m:e>
                      <m:sup>
                        <m:r>
                          <a:rPr lang="en-US" altLang="zh-CN" i="1">
                            <a:latin typeface="Cambria Math" panose="02040503050406030204" pitchFamily="18" charset="0"/>
                          </a:rPr>
                          <m:t>2</m:t>
                        </m:r>
                      </m:sup>
                    </m:sSup>
                  </m:oMath>
                </a14:m>
                <a:r>
                  <a:rPr lang="zh-CN" altLang="en-US" dirty="0">
                    <a:latin typeface="宋体" panose="02010600030101010101" pitchFamily="2" charset="-122"/>
                    <a:ea typeface="宋体" panose="02010600030101010101" pitchFamily="2" charset="-122"/>
                  </a:rPr>
                  <a:t>最小化的问题，即</a:t>
                </a:r>
                <a14:m>
                  <m:oMath xmlns:m="http://schemas.openxmlformats.org/officeDocument/2006/math">
                    <m:r>
                      <a:rPr lang="zh-CN" altLang="en-US" i="1" dirty="0">
                        <a:solidFill>
                          <a:srgbClr val="836967"/>
                        </a:solidFill>
                        <a:latin typeface="Cambria Math" panose="02040503050406030204" pitchFamily="18" charset="0"/>
                      </a:rPr>
                      <m:t>为</m:t>
                    </m:r>
                    <m:limLow>
                      <m:limLowPr>
                        <m:ctrlPr>
                          <a:rPr lang="en-US" altLang="zh-CN" i="1" smtClean="0">
                            <a:solidFill>
                              <a:srgbClr val="836967"/>
                            </a:solidFill>
                            <a:latin typeface="Cambria Math" panose="02040503050406030204" pitchFamily="18" charset="0"/>
                          </a:rPr>
                        </m:ctrlPr>
                      </m:limLowPr>
                      <m:e>
                        <m:r>
                          <m:rPr>
                            <m:sty m:val="p"/>
                          </m:rPr>
                          <a:rPr lang="en-US" altLang="zh-CN" i="1" smtClean="0">
                            <a:latin typeface="Cambria Math" panose="02040503050406030204" pitchFamily="18" charset="0"/>
                          </a:rPr>
                          <m:t>min</m:t>
                        </m:r>
                      </m:e>
                      <m:lim>
                        <m:r>
                          <a:rPr lang="en-US" altLang="zh-CN" i="1" smtClean="0">
                            <a:latin typeface="Cambria Math" panose="02040503050406030204" pitchFamily="18" charset="0"/>
                          </a:rPr>
                          <m:t>𝜔</m:t>
                        </m:r>
                        <m:r>
                          <a:rPr lang="en-US" altLang="zh-CN" i="1" smtClean="0">
                            <a:latin typeface="Cambria Math" panose="02040503050406030204" pitchFamily="18" charset="0"/>
                          </a:rPr>
                          <m:t>,</m:t>
                        </m:r>
                        <m:r>
                          <a:rPr lang="en-US" altLang="zh-CN" i="1" smtClean="0">
                            <a:latin typeface="Cambria Math" panose="02040503050406030204" pitchFamily="18" charset="0"/>
                          </a:rPr>
                          <m:t>𝑏</m:t>
                        </m:r>
                      </m:lim>
                    </m:limLow>
                    <m:f>
                      <m:fPr>
                        <m:ctrlPr>
                          <a:rPr lang="en-US" altLang="zh-CN" i="1" smtClean="0">
                            <a:solidFill>
                              <a:srgbClr val="836967"/>
                            </a:solidFill>
                            <a:latin typeface="Cambria Math" panose="02040503050406030204" pitchFamily="18" charset="0"/>
                          </a:rPr>
                        </m:ctrlPr>
                      </m:fPr>
                      <m:num>
                        <m:r>
                          <a:rPr lang="en-US" altLang="zh-CN" i="1" smtClean="0">
                            <a:latin typeface="Cambria Math" panose="02040503050406030204" pitchFamily="18" charset="0"/>
                          </a:rPr>
                          <m:t>1</m:t>
                        </m:r>
                      </m:num>
                      <m:den>
                        <m:r>
                          <a:rPr lang="en-US" altLang="zh-CN" i="1" smtClean="0">
                            <a:latin typeface="Cambria Math" panose="02040503050406030204" pitchFamily="18" charset="0"/>
                          </a:rPr>
                          <m:t>2</m:t>
                        </m:r>
                      </m:den>
                    </m:f>
                    <m:sSup>
                      <m:sSupPr>
                        <m:ctrlPr>
                          <a:rPr lang="en-US" altLang="zh-CN" i="1" smtClean="0">
                            <a:solidFill>
                              <a:srgbClr val="836967"/>
                            </a:solidFill>
                            <a:latin typeface="Cambria Math" panose="02040503050406030204" pitchFamily="18" charset="0"/>
                          </a:rPr>
                        </m:ctrlPr>
                      </m:sSupPr>
                      <m:e>
                        <m:d>
                          <m:dPr>
                            <m:begChr m:val="‖"/>
                            <m:endChr m:val="‖"/>
                            <m:ctrlPr>
                              <a:rPr lang="en-US" altLang="zh-CN" i="1" smtClean="0">
                                <a:solidFill>
                                  <a:srgbClr val="836967"/>
                                </a:solidFill>
                                <a:latin typeface="Cambria Math" panose="02040503050406030204" pitchFamily="18" charset="0"/>
                              </a:rPr>
                            </m:ctrlPr>
                          </m:dPr>
                          <m:e>
                            <m:r>
                              <a:rPr lang="en-US" altLang="zh-CN" i="1" smtClean="0">
                                <a:latin typeface="Cambria Math" panose="02040503050406030204" pitchFamily="18" charset="0"/>
                              </a:rPr>
                              <m:t>𝜔</m:t>
                            </m:r>
                          </m:e>
                        </m:d>
                      </m:e>
                      <m:sup>
                        <m:r>
                          <a:rPr lang="en-US" altLang="zh-CN" i="1" smtClean="0">
                            <a:latin typeface="Cambria Math" panose="02040503050406030204" pitchFamily="18" charset="0"/>
                          </a:rPr>
                          <m:t>2</m:t>
                        </m:r>
                      </m:sup>
                    </m:sSup>
                    <m:r>
                      <a:rPr lang="en-US" altLang="zh-CN" b="0" i="1" smtClean="0">
                        <a:latin typeface="Cambria Math" panose="02040503050406030204" pitchFamily="18" charset="0"/>
                      </a:rPr>
                      <m:t>     </m:t>
                    </m:r>
                    <m:r>
                      <m:rPr>
                        <m:sty m:val="p"/>
                      </m:rPr>
                      <a:rPr lang="en-US" altLang="zh-CN" i="1">
                        <a:latin typeface="Cambria Math" panose="02040503050406030204" pitchFamily="18" charset="0"/>
                      </a:rPr>
                      <m:t>s</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m:t>
                    </m:r>
                  </m:oMath>
                </a14:m>
                <a:r>
                  <a:rPr lang="en-US" altLang="zh-CN" dirty="0">
                    <a:latin typeface="宋体" panose="02010600030101010101" pitchFamily="2" charset="-122"/>
                    <a:ea typeface="宋体" panose="02010600030101010101" pitchFamily="2" charset="-122"/>
                  </a:rPr>
                  <a:t> y</a:t>
                </a:r>
                <a:r>
                  <a:rPr lang="en-US" altLang="zh-CN" baseline="-25000" dirty="0" err="1">
                    <a:latin typeface="宋体" panose="02010600030101010101" pitchFamily="2" charset="-122"/>
                    <a:ea typeface="宋体" panose="02010600030101010101" pitchFamily="2" charset="-122"/>
                  </a:rPr>
                  <a:t>i</a:t>
                </a:r>
                <a:r>
                  <a:rPr lang="en-US" altLang="zh-CN" dirty="0">
                    <a:latin typeface="宋体" panose="02010600030101010101" pitchFamily="2" charset="-122"/>
                    <a:ea typeface="宋体" panose="02010600030101010101" pitchFamily="2" charset="-122"/>
                  </a:rPr>
                  <a:t>(</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m:rPr>
                            <m:sty m:val="p"/>
                          </m:rPr>
                          <a:rPr lang="en-US" altLang="zh-CN" i="1">
                            <a:latin typeface="Cambria Math" panose="02040503050406030204" pitchFamily="18" charset="0"/>
                          </a:rPr>
                          <m:t>i</m:t>
                        </m:r>
                      </m:sub>
                    </m:sSub>
                    <m:r>
                      <a:rPr lang="zh-CN" altLang="en-US" i="1">
                        <a:latin typeface="Cambria Math" panose="02040503050406030204" pitchFamily="18" charset="0"/>
                      </a:rPr>
                      <m:t>+</m:t>
                    </m:r>
                  </m:oMath>
                </a14:m>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1,i=1,2,…m</a:t>
                </a:r>
              </a:p>
              <a:p>
                <a:endParaRPr lang="zh-CN" altLang="en-US" dirty="0">
                  <a:latin typeface="宋体" panose="02010600030101010101" pitchFamily="2" charset="-122"/>
                  <a:ea typeface="宋体" panose="02010600030101010101" pitchFamily="2" charset="-122"/>
                </a:endParaRPr>
              </a:p>
            </p:txBody>
          </p:sp>
        </mc:Choice>
        <mc:Fallback xmlns="">
          <p:sp>
            <p:nvSpPr>
              <p:cNvPr id="20" name="文本框 19">
                <a:extLst>
                  <a:ext uri="{FF2B5EF4-FFF2-40B4-BE49-F238E27FC236}">
                    <a16:creationId xmlns:a16="http://schemas.microsoft.com/office/drawing/2014/main" id="{D3841C19-9472-4F89-93EE-704EEE58E61F}"/>
                  </a:ext>
                </a:extLst>
              </p:cNvPr>
              <p:cNvSpPr txBox="1">
                <a:spLocks noRot="1" noChangeAspect="1" noMove="1" noResize="1" noEditPoints="1" noAdjustHandles="1" noChangeArrowheads="1" noChangeShapeType="1" noTextEdit="1"/>
              </p:cNvSpPr>
              <p:nvPr/>
            </p:nvSpPr>
            <p:spPr>
              <a:xfrm>
                <a:off x="88031" y="2407770"/>
                <a:ext cx="9144000" cy="2958374"/>
              </a:xfrm>
              <a:prstGeom prst="rect">
                <a:avLst/>
              </a:prstGeom>
              <a:blipFill>
                <a:blip r:embed="rId5"/>
                <a:stretch>
                  <a:fillRect l="-533" r="-30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945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Horizontal)">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dirty="0">
                <a:solidFill>
                  <a:srgbClr val="335B74"/>
                </a:solidFill>
                <a:latin typeface="微软雅黑" panose="020B0503020204020204" pitchFamily="34" charset="-122"/>
                <a:ea typeface="微软雅黑" panose="020B0503020204020204" pitchFamily="34" charset="-122"/>
              </a:rPr>
              <a:t>3</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980029"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拉格朗日对偶性</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文本框 25">
            <a:extLst>
              <a:ext uri="{FF2B5EF4-FFF2-40B4-BE49-F238E27FC236}">
                <a16:creationId xmlns:a16="http://schemas.microsoft.com/office/drawing/2014/main" id="{91DEF11B-6632-4C0A-9D88-C455F0BBA234}"/>
              </a:ext>
            </a:extLst>
          </p:cNvPr>
          <p:cNvSpPr txBox="1"/>
          <p:nvPr/>
        </p:nvSpPr>
        <p:spPr>
          <a:xfrm>
            <a:off x="-69574" y="560177"/>
            <a:ext cx="9283148" cy="1706878"/>
          </a:xfrm>
          <a:prstGeom prst="rect">
            <a:avLst/>
          </a:prstGeom>
          <a:noFill/>
        </p:spPr>
        <p:txBody>
          <a:bodyPr wrap="square">
            <a:spAutoFit/>
          </a:bodyPr>
          <a:lstStyle/>
          <a:p>
            <a:pPr>
              <a:lnSpc>
                <a:spcPct val="150000"/>
              </a:lnSpc>
            </a:pPr>
            <a:r>
              <a:rPr lang="zh-CN" altLang="en-US" b="0" i="0" dirty="0">
                <a:solidFill>
                  <a:srgbClr val="4D4D4D"/>
                </a:solidFill>
                <a:effectLst/>
                <a:latin typeface="宋体" panose="02010600030101010101" pitchFamily="2" charset="-122"/>
                <a:ea typeface="宋体" panose="02010600030101010101" pitchFamily="2" charset="-122"/>
              </a:rPr>
              <a:t>什么是拉格朗日对偶性呢？</a:t>
            </a:r>
            <a:endParaRPr lang="en-US" altLang="zh-CN" b="0" i="0" dirty="0">
              <a:solidFill>
                <a:srgbClr val="4D4D4D"/>
              </a:solidFill>
              <a:effectLst/>
              <a:latin typeface="宋体" panose="02010600030101010101" pitchFamily="2" charset="-122"/>
              <a:ea typeface="宋体" panose="02010600030101010101" pitchFamily="2" charset="-122"/>
            </a:endParaRPr>
          </a:p>
          <a:p>
            <a:pPr>
              <a:lnSpc>
                <a:spcPct val="150000"/>
              </a:lnSpc>
            </a:pPr>
            <a:r>
              <a:rPr lang="zh-CN" altLang="en-US" b="0" i="0" dirty="0">
                <a:solidFill>
                  <a:srgbClr val="4D4D4D"/>
                </a:solidFill>
                <a:effectLst/>
                <a:latin typeface="宋体" panose="02010600030101010101" pitchFamily="2" charset="-122"/>
                <a:ea typeface="宋体" panose="02010600030101010101" pitchFamily="2" charset="-122"/>
              </a:rPr>
              <a:t>简单来讲，通过给每一个约束条件加上一个拉格朗日乘子</a:t>
            </a:r>
            <a:r>
              <a:rPr lang="en-US" altLang="zh-CN" dirty="0">
                <a:solidFill>
                  <a:srgbClr val="4D4D4D"/>
                </a:solidFill>
                <a:latin typeface="宋体" panose="02010600030101010101" pitchFamily="2" charset="-122"/>
                <a:ea typeface="宋体" panose="02010600030101010101" pitchFamily="2" charset="-122"/>
              </a:rPr>
              <a:t>α</a:t>
            </a:r>
            <a:r>
              <a:rPr lang="zh-CN" altLang="en-US" dirty="0">
                <a:solidFill>
                  <a:srgbClr val="4D4D4D"/>
                </a:solidFill>
                <a:latin typeface="宋体" panose="02010600030101010101" pitchFamily="2" charset="-122"/>
                <a:ea typeface="宋体" panose="02010600030101010101" pitchFamily="2" charset="-122"/>
              </a:rPr>
              <a:t>，</a:t>
            </a:r>
            <a:r>
              <a:rPr lang="zh-CN" altLang="en-US" b="0" i="0" dirty="0">
                <a:solidFill>
                  <a:srgbClr val="4D4D4D"/>
                </a:solidFill>
                <a:effectLst/>
                <a:latin typeface="宋体" panose="02010600030101010101" pitchFamily="2" charset="-122"/>
                <a:ea typeface="宋体" panose="02010600030101010101" pitchFamily="2" charset="-122"/>
              </a:rPr>
              <a:t>定义拉格朗日函数（通过拉格朗日函数将约束条件融合到目标函数里去，从而只用一个函数表达式便能清楚的表达出问题）</a:t>
            </a:r>
            <a:endParaRPr lang="en-US" altLang="zh-CN" dirty="0"/>
          </a:p>
        </p:txBody>
      </p:sp>
      <p:pic>
        <p:nvPicPr>
          <p:cNvPr id="20" name="图片 19">
            <a:extLst>
              <a:ext uri="{FF2B5EF4-FFF2-40B4-BE49-F238E27FC236}">
                <a16:creationId xmlns:a16="http://schemas.microsoft.com/office/drawing/2014/main" id="{6995CAEB-D9FF-4942-9E36-3257396FFA79}"/>
              </a:ext>
            </a:extLst>
          </p:cNvPr>
          <p:cNvPicPr>
            <a:picLocks noChangeAspect="1"/>
          </p:cNvPicPr>
          <p:nvPr/>
        </p:nvPicPr>
        <p:blipFill>
          <a:blip r:embed="rId3"/>
          <a:stretch>
            <a:fillRect/>
          </a:stretch>
        </p:blipFill>
        <p:spPr>
          <a:xfrm rot="16200000">
            <a:off x="5142460" y="852944"/>
            <a:ext cx="2934121" cy="5143500"/>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4FFF666-2E1A-4C84-AA8B-51D4783D072B}"/>
                  </a:ext>
                </a:extLst>
              </p:cNvPr>
              <p:cNvSpPr txBox="1"/>
              <p:nvPr/>
            </p:nvSpPr>
            <p:spPr>
              <a:xfrm>
                <a:off x="-106846" y="2628894"/>
                <a:ext cx="4144617" cy="2082814"/>
              </a:xfrm>
              <a:prstGeom prst="rect">
                <a:avLst/>
              </a:prstGeom>
              <a:noFill/>
            </p:spPr>
            <p:txBody>
              <a:bodyPr wrap="square">
                <a:spAutoFit/>
              </a:bodyPr>
              <a:lstStyle/>
              <a:p>
                <a:pPr>
                  <a:lnSpc>
                    <a:spcPct val="150000"/>
                  </a:lnSpc>
                </a:pPr>
                <a14:m>
                  <m:oMath xmlns:m="http://schemas.openxmlformats.org/officeDocument/2006/math">
                    <m:r>
                      <a:rPr lang="zh-CN" altLang="en-US" i="1" smtClean="0">
                        <a:latin typeface="Cambria Math" panose="02040503050406030204" pitchFamily="18" charset="0"/>
                      </a:rPr>
                      <m:t>𝐿</m:t>
                    </m:r>
                    <m:d>
                      <m:dPr>
                        <m:ctrlPr>
                          <a:rPr lang="zh-CN" altLang="en-US" i="1" smtClean="0">
                            <a:solidFill>
                              <a:srgbClr val="836967"/>
                            </a:solidFill>
                            <a:latin typeface="Cambria Math" panose="02040503050406030204" pitchFamily="18" charset="0"/>
                          </a:rPr>
                        </m:ctrlPr>
                      </m:dPr>
                      <m:e>
                        <m:r>
                          <a:rPr lang="zh-CN" altLang="en-US" i="1" smtClean="0">
                            <a:latin typeface="Cambria Math" panose="02040503050406030204" pitchFamily="18" charset="0"/>
                          </a:rPr>
                          <m:t>𝜔</m:t>
                        </m:r>
                        <m:r>
                          <a:rPr lang="zh-CN" altLang="en-US" i="1" smtClean="0">
                            <a:latin typeface="Cambria Math" panose="02040503050406030204" pitchFamily="18" charset="0"/>
                          </a:rPr>
                          <m:t>,</m:t>
                        </m:r>
                        <m:r>
                          <a:rPr lang="zh-CN" altLang="en-US" i="1" smtClean="0">
                            <a:latin typeface="Cambria Math" panose="02040503050406030204" pitchFamily="18" charset="0"/>
                          </a:rPr>
                          <m:t>𝑏</m:t>
                        </m:r>
                        <m:r>
                          <a:rPr lang="zh-CN" altLang="en-US" i="1" smtClean="0">
                            <a:latin typeface="Cambria Math" panose="02040503050406030204" pitchFamily="18" charset="0"/>
                          </a:rPr>
                          <m:t>,</m:t>
                        </m:r>
                        <m:r>
                          <m:rPr>
                            <m:sty m:val="p"/>
                          </m:rPr>
                          <a:rPr lang="en-US" altLang="zh-CN" i="1">
                            <a:latin typeface="Cambria Math" panose="02040503050406030204" pitchFamily="18" charset="0"/>
                          </a:rPr>
                          <m:t>α</m:t>
                        </m:r>
                      </m:e>
                    </m:d>
                    <m:r>
                      <a:rPr lang="zh-CN" altLang="en-US" i="1" smtClean="0">
                        <a:latin typeface="Cambria Math" panose="02040503050406030204" pitchFamily="18" charset="0"/>
                      </a:rPr>
                      <m:t>=</m:t>
                    </m:r>
                    <m:f>
                      <m:fPr>
                        <m:ctrlPr>
                          <a:rPr lang="zh-CN" altLang="en-US" i="1" smtClean="0">
                            <a:solidFill>
                              <a:srgbClr val="836967"/>
                            </a:solidFill>
                            <a:latin typeface="Cambria Math" panose="02040503050406030204" pitchFamily="18" charset="0"/>
                          </a:rPr>
                        </m:ctrlPr>
                      </m:fPr>
                      <m:num>
                        <m:r>
                          <a:rPr lang="zh-CN" altLang="en-US" i="1" smtClean="0">
                            <a:latin typeface="Cambria Math" panose="02040503050406030204" pitchFamily="18" charset="0"/>
                          </a:rPr>
                          <m:t>1</m:t>
                        </m:r>
                      </m:num>
                      <m:den>
                        <m:r>
                          <a:rPr lang="zh-CN" altLang="en-US" i="1" smtClean="0">
                            <a:latin typeface="Cambria Math" panose="02040503050406030204" pitchFamily="18" charset="0"/>
                          </a:rPr>
                          <m:t>2</m:t>
                        </m:r>
                      </m:den>
                    </m:f>
                    <m:sSubSup>
                      <m:sSubSupPr>
                        <m:ctrlPr>
                          <a:rPr lang="zh-CN" altLang="en-US" i="1" smtClean="0">
                            <a:solidFill>
                              <a:srgbClr val="836967"/>
                            </a:solidFill>
                            <a:latin typeface="Cambria Math" panose="02040503050406030204" pitchFamily="18" charset="0"/>
                          </a:rPr>
                        </m:ctrlPr>
                      </m:sSubSupPr>
                      <m:e>
                        <m:d>
                          <m:dPr>
                            <m:begChr m:val="‖"/>
                            <m:endChr m:val="‖"/>
                            <m:ctrlPr>
                              <a:rPr lang="zh-CN" altLang="en-US" i="1" smtClean="0">
                                <a:solidFill>
                                  <a:srgbClr val="836967"/>
                                </a:solidFill>
                                <a:latin typeface="Cambria Math" panose="02040503050406030204" pitchFamily="18" charset="0"/>
                              </a:rPr>
                            </m:ctrlPr>
                          </m:dPr>
                          <m:e>
                            <m:r>
                              <a:rPr lang="zh-CN" altLang="en-US" i="1" smtClean="0">
                                <a:latin typeface="Cambria Math" panose="02040503050406030204" pitchFamily="18" charset="0"/>
                              </a:rPr>
                              <m:t>𝜔</m:t>
                            </m:r>
                          </m:e>
                        </m:d>
                      </m:e>
                      <m:sub>
                        <m:r>
                          <a:rPr lang="zh-CN" altLang="en-US" i="1" smtClean="0">
                            <a:latin typeface="Cambria Math" panose="02040503050406030204" pitchFamily="18" charset="0"/>
                          </a:rPr>
                          <m:t>−</m:t>
                        </m:r>
                      </m:sub>
                      <m:sup>
                        <m:r>
                          <a:rPr lang="zh-CN" altLang="en-US" i="1" smtClean="0">
                            <a:latin typeface="Cambria Math" panose="02040503050406030204" pitchFamily="18" charset="0"/>
                          </a:rPr>
                          <m:t>2</m:t>
                        </m:r>
                      </m:sup>
                    </m:sSubSup>
                    <m:nary>
                      <m:naryPr>
                        <m:chr m:val="∑"/>
                        <m:limLoc m:val="undOvr"/>
                        <m:grow m:val="on"/>
                        <m:ctrlPr>
                          <a:rPr lang="zh-CN" altLang="en-US" i="1" smtClean="0">
                            <a:latin typeface="Cambria Math" panose="02040503050406030204" pitchFamily="18" charset="0"/>
                          </a:rPr>
                        </m:ctrlPr>
                      </m:naryPr>
                      <m:sub>
                        <m:r>
                          <a:rPr lang="zh-CN" altLang="en-US" i="1" smtClean="0">
                            <a:latin typeface="Cambria Math" panose="02040503050406030204" pitchFamily="18" charset="0"/>
                          </a:rPr>
                          <m:t>𝑖</m:t>
                        </m:r>
                        <m:r>
                          <a:rPr lang="zh-CN" altLang="en-US" i="1" smtClean="0">
                            <a:latin typeface="Cambria Math" panose="02040503050406030204" pitchFamily="18" charset="0"/>
                          </a:rPr>
                          <m:t>=1</m:t>
                        </m:r>
                      </m:sub>
                      <m:sup>
                        <m:r>
                          <a:rPr lang="zh-CN" altLang="en-US" i="1" smtClean="0">
                            <a:latin typeface="Cambria Math" panose="02040503050406030204" pitchFamily="18" charset="0"/>
                          </a:rPr>
                          <m:t>𝑛</m:t>
                        </m:r>
                      </m:sup>
                      <m:e>
                        <m:sSub>
                          <m:sSubPr>
                            <m:ctrlPr>
                              <a:rPr lang="zh-CN" altLang="en-US" i="1" smtClean="0">
                                <a:solidFill>
                                  <a:srgbClr val="836967"/>
                                </a:solidFill>
                                <a:latin typeface="Cambria Math" panose="02040503050406030204" pitchFamily="18" charset="0"/>
                              </a:rPr>
                            </m:ctrlPr>
                          </m:sSubPr>
                          <m:e>
                            <m:r>
                              <a:rPr lang="zh-CN" altLang="en-US" i="1" smtClean="0">
                                <a:latin typeface="Cambria Math" panose="02040503050406030204" pitchFamily="18" charset="0"/>
                              </a:rPr>
                              <m:t>𝑎</m:t>
                            </m:r>
                          </m:e>
                          <m:sub>
                            <m:r>
                              <a:rPr lang="zh-CN" altLang="en-US" i="1" smtClean="0">
                                <a:latin typeface="Cambria Math" panose="02040503050406030204" pitchFamily="18" charset="0"/>
                              </a:rPr>
                              <m:t>𝑖</m:t>
                            </m:r>
                          </m:sub>
                        </m:sSub>
                        <m:d>
                          <m:dPr>
                            <m:ctrlPr>
                              <a:rPr lang="zh-CN" altLang="en-US" i="1" smtClean="0">
                                <a:solidFill>
                                  <a:srgbClr val="836967"/>
                                </a:solidFill>
                                <a:latin typeface="Cambria Math" panose="02040503050406030204" pitchFamily="18" charset="0"/>
                              </a:rPr>
                            </m:ctrlPr>
                          </m:dPr>
                          <m:e>
                            <m:sSub>
                              <m:sSubPr>
                                <m:ctrlPr>
                                  <a:rPr lang="zh-CN" altLang="en-US" i="1" smtClean="0">
                                    <a:solidFill>
                                      <a:srgbClr val="836967"/>
                                    </a:solidFill>
                                    <a:latin typeface="Cambria Math" panose="02040503050406030204" pitchFamily="18" charset="0"/>
                                  </a:rPr>
                                </m:ctrlPr>
                              </m:sSubPr>
                              <m:e>
                                <m:r>
                                  <a:rPr lang="zh-CN" altLang="en-US" i="1" smtClean="0">
                                    <a:latin typeface="Cambria Math" panose="02040503050406030204" pitchFamily="18" charset="0"/>
                                  </a:rPr>
                                  <m:t>𝑦</m:t>
                                </m:r>
                              </m:e>
                              <m:sub>
                                <m:r>
                                  <a:rPr lang="zh-CN" altLang="en-US" i="1" smtClean="0">
                                    <a:latin typeface="Cambria Math" panose="02040503050406030204" pitchFamily="18" charset="0"/>
                                  </a:rPr>
                                  <m:t>𝑖</m:t>
                                </m:r>
                              </m:sub>
                            </m:sSub>
                            <m:d>
                              <m:dPr>
                                <m:ctrlPr>
                                  <a:rPr lang="zh-CN" altLang="en-US" i="1" smtClean="0">
                                    <a:solidFill>
                                      <a:srgbClr val="836967"/>
                                    </a:solidFill>
                                    <a:latin typeface="Cambria Math" panose="02040503050406030204" pitchFamily="18" charset="0"/>
                                  </a:rPr>
                                </m:ctrlPr>
                              </m:dPr>
                              <m:e>
                                <m:sSup>
                                  <m:sSupPr>
                                    <m:ctrlPr>
                                      <a:rPr lang="zh-CN" altLang="en-US" i="1" smtClean="0">
                                        <a:solidFill>
                                          <a:srgbClr val="836967"/>
                                        </a:solidFill>
                                        <a:latin typeface="Cambria Math" panose="02040503050406030204" pitchFamily="18" charset="0"/>
                                      </a:rPr>
                                    </m:ctrlPr>
                                  </m:sSupPr>
                                  <m:e>
                                    <m:r>
                                      <a:rPr lang="zh-CN" altLang="en-US" i="1" smtClean="0">
                                        <a:latin typeface="Cambria Math" panose="02040503050406030204" pitchFamily="18" charset="0"/>
                                      </a:rPr>
                                      <m:t>𝜔</m:t>
                                    </m:r>
                                  </m:e>
                                  <m:sup>
                                    <m:r>
                                      <a:rPr lang="zh-CN" altLang="en-US" i="1" smtClean="0">
                                        <a:latin typeface="Cambria Math" panose="02040503050406030204" pitchFamily="18" charset="0"/>
                                      </a:rPr>
                                      <m:t>𝑇</m:t>
                                    </m:r>
                                  </m:sup>
                                </m:sSup>
                                <m:sSub>
                                  <m:sSubPr>
                                    <m:ctrlPr>
                                      <a:rPr lang="zh-CN" altLang="en-US" i="1" smtClean="0">
                                        <a:solidFill>
                                          <a:srgbClr val="836967"/>
                                        </a:solidFill>
                                        <a:latin typeface="Cambria Math" panose="02040503050406030204" pitchFamily="18" charset="0"/>
                                      </a:rPr>
                                    </m:ctrlPr>
                                  </m:sSubPr>
                                  <m:e>
                                    <m:r>
                                      <a:rPr lang="zh-CN" altLang="en-US" i="1" smtClean="0">
                                        <a:latin typeface="Cambria Math" panose="02040503050406030204" pitchFamily="18" charset="0"/>
                                      </a:rPr>
                                      <m:t>𝑥</m:t>
                                    </m:r>
                                  </m:e>
                                  <m:sub>
                                    <m:r>
                                      <a:rPr lang="zh-CN" altLang="en-US" i="1" smtClean="0">
                                        <a:latin typeface="Cambria Math" panose="02040503050406030204" pitchFamily="18" charset="0"/>
                                      </a:rPr>
                                      <m:t>𝑖</m:t>
                                    </m:r>
                                  </m:sub>
                                </m:sSub>
                                <m:r>
                                  <a:rPr lang="zh-CN" altLang="en-US" i="1" smtClean="0">
                                    <a:latin typeface="Cambria Math" panose="02040503050406030204" pitchFamily="18" charset="0"/>
                                  </a:rPr>
                                  <m:t>+</m:t>
                                </m:r>
                                <m:r>
                                  <a:rPr lang="zh-CN" altLang="en-US" i="1" smtClean="0">
                                    <a:latin typeface="Cambria Math" panose="02040503050406030204" pitchFamily="18" charset="0"/>
                                  </a:rPr>
                                  <m:t>𝑏</m:t>
                                </m:r>
                              </m:e>
                            </m:d>
                            <m:r>
                              <a:rPr lang="zh-CN" altLang="en-US" i="1" smtClean="0">
                                <a:latin typeface="Cambria Math" panose="02040503050406030204" pitchFamily="18" charset="0"/>
                              </a:rPr>
                              <m:t>−1</m:t>
                            </m:r>
                          </m:e>
                        </m:d>
                      </m:e>
                    </m:nary>
                  </m:oMath>
                </a14:m>
                <a:r>
                  <a:rPr lang="zh-CN" altLang="en-US" dirty="0"/>
                  <a:t>，</a:t>
                </a:r>
                <a:endParaRPr lang="en-US" altLang="zh-CN" dirty="0"/>
              </a:p>
              <a:p>
                <a:pPr>
                  <a:lnSpc>
                    <a:spcPct val="150000"/>
                  </a:lnSpc>
                </a:pPr>
                <a:r>
                  <a:rPr lang="zh-CN" altLang="en-US" dirty="0"/>
                  <a:t>根据拉格朗日对偶性，原始问题的对偶问题是极大极小问题</a:t>
                </a:r>
                <a:r>
                  <a:rPr lang="en-US" altLang="zh-CN" dirty="0"/>
                  <a:t>:</a:t>
                </a:r>
                <a14:m>
                  <m:oMath xmlns:m="http://schemas.openxmlformats.org/officeDocument/2006/math">
                    <m:limLow>
                      <m:limLowPr>
                        <m:ctrlPr>
                          <a:rPr lang="en-US" altLang="zh-CN" i="1" smtClean="0">
                            <a:solidFill>
                              <a:srgbClr val="836967"/>
                            </a:solidFill>
                            <a:latin typeface="Cambria Math" panose="02040503050406030204" pitchFamily="18" charset="0"/>
                          </a:rPr>
                        </m:ctrlPr>
                      </m:limLowPr>
                      <m:e>
                        <m:r>
                          <m:rPr>
                            <m:sty m:val="p"/>
                          </m:rPr>
                          <a:rPr lang="en-US" altLang="zh-CN" i="1" smtClean="0">
                            <a:latin typeface="Cambria Math" panose="02040503050406030204" pitchFamily="18" charset="0"/>
                          </a:rPr>
                          <m:t>max</m:t>
                        </m:r>
                      </m:e>
                      <m:lim>
                        <m:r>
                          <m:rPr>
                            <m:sty m:val="p"/>
                          </m:rPr>
                          <a:rPr lang="en-US" altLang="zh-CN" i="1">
                            <a:latin typeface="Cambria Math" panose="02040503050406030204" pitchFamily="18" charset="0"/>
                          </a:rPr>
                          <m:t>α</m:t>
                        </m:r>
                      </m:lim>
                    </m:limLow>
                    <m:limLow>
                      <m:limLowPr>
                        <m:ctrlPr>
                          <a:rPr lang="en-US" altLang="zh-CN" i="1" smtClean="0">
                            <a:solidFill>
                              <a:srgbClr val="836967"/>
                            </a:solidFill>
                            <a:latin typeface="Cambria Math" panose="02040503050406030204" pitchFamily="18" charset="0"/>
                          </a:rPr>
                        </m:ctrlPr>
                      </m:limLowPr>
                      <m:e>
                        <m:r>
                          <m:rPr>
                            <m:sty m:val="p"/>
                          </m:rPr>
                          <a:rPr lang="en-US" altLang="zh-CN" i="1" smtClean="0">
                            <a:latin typeface="Cambria Math" panose="02040503050406030204" pitchFamily="18" charset="0"/>
                          </a:rPr>
                          <m:t>min</m:t>
                        </m:r>
                      </m:e>
                      <m:lim>
                        <m:r>
                          <a:rPr lang="en-US" altLang="zh-CN" i="1" smtClean="0">
                            <a:latin typeface="Cambria Math" panose="02040503050406030204" pitchFamily="18" charset="0"/>
                          </a:rPr>
                          <m:t>𝜔</m:t>
                        </m:r>
                        <m:r>
                          <a:rPr lang="en-US" altLang="zh-CN" i="1" smtClean="0">
                            <a:latin typeface="Cambria Math" panose="02040503050406030204" pitchFamily="18" charset="0"/>
                          </a:rPr>
                          <m:t>,</m:t>
                        </m:r>
                        <m:r>
                          <a:rPr lang="en-US" altLang="zh-CN" i="1" smtClean="0">
                            <a:latin typeface="Cambria Math" panose="02040503050406030204" pitchFamily="18" charset="0"/>
                          </a:rPr>
                          <m:t>𝑏</m:t>
                        </m:r>
                      </m:lim>
                    </m:limLow>
                    <m:r>
                      <a:rPr lang="en-US" altLang="zh-CN" i="1" smtClean="0">
                        <a:latin typeface="Cambria Math" panose="02040503050406030204" pitchFamily="18" charset="0"/>
                      </a:rPr>
                      <m:t>𝐿</m:t>
                    </m:r>
                    <m:d>
                      <m:dPr>
                        <m:ctrlPr>
                          <a:rPr lang="en-US" altLang="zh-CN" i="1" smtClean="0">
                            <a:solidFill>
                              <a:srgbClr val="836967"/>
                            </a:solidFill>
                            <a:latin typeface="Cambria Math" panose="02040503050406030204" pitchFamily="18" charset="0"/>
                          </a:rPr>
                        </m:ctrlPr>
                      </m:dPr>
                      <m:e>
                        <m:r>
                          <a:rPr lang="en-US" altLang="zh-CN" i="1" smtClean="0">
                            <a:latin typeface="Cambria Math" panose="02040503050406030204" pitchFamily="18" charset="0"/>
                          </a:rPr>
                          <m:t>𝜔</m:t>
                        </m:r>
                        <m:r>
                          <a:rPr lang="en-US" altLang="zh-CN" i="1" smtClean="0">
                            <a:latin typeface="Cambria Math" panose="02040503050406030204" pitchFamily="18" charset="0"/>
                          </a:rPr>
                          <m:t>,</m:t>
                        </m:r>
                        <m:r>
                          <a:rPr lang="en-US" altLang="zh-CN" i="1" smtClean="0">
                            <a:latin typeface="Cambria Math" panose="02040503050406030204" pitchFamily="18" charset="0"/>
                          </a:rPr>
                          <m:t>𝑏</m:t>
                        </m:r>
                        <m:r>
                          <a:rPr lang="en-US" altLang="zh-CN" i="1" smtClean="0">
                            <a:latin typeface="Cambria Math" panose="02040503050406030204" pitchFamily="18" charset="0"/>
                          </a:rPr>
                          <m:t>,</m:t>
                        </m:r>
                        <m:r>
                          <m:rPr>
                            <m:sty m:val="p"/>
                          </m:rPr>
                          <a:rPr lang="en-US" altLang="zh-CN" i="1">
                            <a:latin typeface="Cambria Math" panose="02040503050406030204" pitchFamily="18" charset="0"/>
                          </a:rPr>
                          <m:t>α</m:t>
                        </m:r>
                      </m:e>
                    </m:d>
                  </m:oMath>
                </a14:m>
                <a:endParaRPr lang="en-US" altLang="zh-CN" dirty="0"/>
              </a:p>
            </p:txBody>
          </p:sp>
        </mc:Choice>
        <mc:Fallback xmlns="">
          <p:sp>
            <p:nvSpPr>
              <p:cNvPr id="29" name="文本框 28">
                <a:extLst>
                  <a:ext uri="{FF2B5EF4-FFF2-40B4-BE49-F238E27FC236}">
                    <a16:creationId xmlns:a16="http://schemas.microsoft.com/office/drawing/2014/main" id="{04FFF666-2E1A-4C84-AA8B-51D4783D072B}"/>
                  </a:ext>
                </a:extLst>
              </p:cNvPr>
              <p:cNvSpPr txBox="1">
                <a:spLocks noRot="1" noChangeAspect="1" noMove="1" noResize="1" noEditPoints="1" noAdjustHandles="1" noChangeArrowheads="1" noChangeShapeType="1" noTextEdit="1"/>
              </p:cNvSpPr>
              <p:nvPr/>
            </p:nvSpPr>
            <p:spPr>
              <a:xfrm>
                <a:off x="-106846" y="2628894"/>
                <a:ext cx="4144617" cy="2082814"/>
              </a:xfrm>
              <a:prstGeom prst="rect">
                <a:avLst/>
              </a:prstGeom>
              <a:blipFill>
                <a:blip r:embed="rId4"/>
                <a:stretch>
                  <a:fillRect l="-5000" t="-18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322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4</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3005951"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线性支持向量机学习算法</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 name="图片 19">
            <a:extLst>
              <a:ext uri="{FF2B5EF4-FFF2-40B4-BE49-F238E27FC236}">
                <a16:creationId xmlns:a16="http://schemas.microsoft.com/office/drawing/2014/main" id="{36F2D399-1E10-403F-B0B3-CB2625FF7419}"/>
              </a:ext>
            </a:extLst>
          </p:cNvPr>
          <p:cNvPicPr>
            <a:picLocks noChangeAspect="1"/>
          </p:cNvPicPr>
          <p:nvPr/>
        </p:nvPicPr>
        <p:blipFill>
          <a:blip r:embed="rId3"/>
          <a:stretch>
            <a:fillRect/>
          </a:stretch>
        </p:blipFill>
        <p:spPr>
          <a:xfrm rot="16200000">
            <a:off x="834778" y="-228987"/>
            <a:ext cx="3473944" cy="5143500"/>
          </a:xfrm>
          <a:prstGeom prst="rect">
            <a:avLst/>
          </a:prstGeom>
        </p:spPr>
      </p:pic>
      <p:pic>
        <p:nvPicPr>
          <p:cNvPr id="21" name="图片 20">
            <a:extLst>
              <a:ext uri="{FF2B5EF4-FFF2-40B4-BE49-F238E27FC236}">
                <a16:creationId xmlns:a16="http://schemas.microsoft.com/office/drawing/2014/main" id="{3C4ABD59-77D4-40D0-B40E-E82421BBDEFF}"/>
              </a:ext>
            </a:extLst>
          </p:cNvPr>
          <p:cNvPicPr>
            <a:picLocks noChangeAspect="1"/>
          </p:cNvPicPr>
          <p:nvPr/>
        </p:nvPicPr>
        <p:blipFill>
          <a:blip r:embed="rId4"/>
          <a:stretch>
            <a:fillRect/>
          </a:stretch>
        </p:blipFill>
        <p:spPr>
          <a:xfrm rot="16200000">
            <a:off x="5314604" y="926782"/>
            <a:ext cx="2311539" cy="5143500"/>
          </a:xfrm>
          <a:prstGeom prst="rect">
            <a:avLst/>
          </a:prstGeom>
        </p:spPr>
      </p:pic>
    </p:spTree>
    <p:extLst>
      <p:ext uri="{BB962C8B-B14F-4D97-AF65-F5344CB8AC3E}">
        <p14:creationId xmlns:p14="http://schemas.microsoft.com/office/powerpoint/2010/main" val="2196574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fontScale="92500"/>
          </a:bodyPr>
          <a:lstStyle/>
          <a:p>
            <a:pPr algn="ctr"/>
            <a:r>
              <a:rPr lang="en-US" altLang="zh-CN" sz="9600" b="1" dirty="0">
                <a:solidFill>
                  <a:schemeClr val="accent6"/>
                </a:solidFill>
                <a:latin typeface="微软雅黑" panose="020B0503020204020204" pitchFamily="34" charset="-122"/>
                <a:ea typeface="微软雅黑" panose="020B0503020204020204" pitchFamily="34" charset="-122"/>
              </a:rPr>
              <a:t>03</a:t>
            </a:r>
            <a:endParaRPr lang="zh-CN" altLang="en-US" sz="9600" b="1" dirty="0">
              <a:solidFill>
                <a:schemeClr val="accent6"/>
              </a:solidFill>
              <a:latin typeface="微软雅黑" panose="020B0503020204020204" pitchFamily="34" charset="-122"/>
              <a:ea typeface="微软雅黑" panose="020B0503020204020204" pitchFamily="34" charset="-122"/>
            </a:endParaRPr>
          </a:p>
        </p:txBody>
      </p:sp>
      <p:sp>
        <p:nvSpPr>
          <p:cNvPr id="18" name="TextBox 39"/>
          <p:cNvSpPr txBox="1"/>
          <p:nvPr/>
        </p:nvSpPr>
        <p:spPr>
          <a:xfrm>
            <a:off x="1412816" y="1713421"/>
            <a:ext cx="4051324" cy="622364"/>
          </a:xfrm>
          <a:prstGeom prst="rect">
            <a:avLst/>
          </a:prstGeom>
          <a:noFill/>
        </p:spPr>
        <p:txBody>
          <a:bodyPr wrap="none" lIns="360000" tIns="0" rIns="0" bIns="0" anchor="b" anchorCtr="0">
            <a:noAutofit/>
          </a:bodyPr>
          <a:lstStyle/>
          <a:p>
            <a:r>
              <a:rPr lang="zh-CN" altLang="en-US" sz="3600" b="1" dirty="0">
                <a:solidFill>
                  <a:schemeClr val="accent1"/>
                </a:solidFill>
                <a:latin typeface="微软雅黑" panose="020B0503020204020204" pitchFamily="34" charset="-122"/>
                <a:ea typeface="微软雅黑" panose="020B0503020204020204" pitchFamily="34" charset="-122"/>
              </a:rPr>
              <a:t>线性支持向量机</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032311" y="2423797"/>
            <a:ext cx="4051324"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线性分类</a:t>
            </a:r>
          </a:p>
        </p:txBody>
      </p:sp>
      <p:sp>
        <p:nvSpPr>
          <p:cNvPr id="20" name="文本框 19"/>
          <p:cNvSpPr txBox="1"/>
          <p:nvPr/>
        </p:nvSpPr>
        <p:spPr>
          <a:xfrm>
            <a:off x="2032311" y="2926938"/>
            <a:ext cx="2658959"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软间隔最大化</a:t>
            </a:r>
          </a:p>
        </p:txBody>
      </p:sp>
      <p:pic>
        <p:nvPicPr>
          <p:cNvPr id="22" name="图片 21" descr="33af44c9fe23df8286f99d06e678fd1b">
            <a:extLst>
              <a:ext uri="{FF2B5EF4-FFF2-40B4-BE49-F238E27FC236}">
                <a16:creationId xmlns:a16="http://schemas.microsoft.com/office/drawing/2014/main" id="{AD20C445-A640-4CA1-9EF6-1D0C77BE56E4}"/>
              </a:ext>
            </a:extLst>
          </p:cNvPr>
          <p:cNvPicPr>
            <a:picLocks noChangeAspect="1"/>
          </p:cNvPicPr>
          <p:nvPr/>
        </p:nvPicPr>
        <p:blipFill>
          <a:blip r:embed="rId3"/>
          <a:stretch>
            <a:fillRect/>
          </a:stretch>
        </p:blipFill>
        <p:spPr>
          <a:xfrm rot="13505325">
            <a:off x="6492319" y="1811664"/>
            <a:ext cx="5376448" cy="5164882"/>
          </a:xfrm>
          <a:prstGeom prst="rect">
            <a:avLst/>
          </a:prstGeom>
        </p:spPr>
      </p:pic>
    </p:spTree>
    <p:extLst>
      <p:ext uri="{BB962C8B-B14F-4D97-AF65-F5344CB8AC3E}">
        <p14:creationId xmlns:p14="http://schemas.microsoft.com/office/powerpoint/2010/main" val="3736641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811714" cy="400110"/>
          </a:xfrm>
          <a:prstGeom prst="rect">
            <a:avLst/>
          </a:prstGeom>
        </p:spPr>
        <p:txBody>
          <a:bodyPr wrap="none">
            <a:spAutoFit/>
          </a:bodyPr>
          <a:lstStyle/>
          <a:p>
            <a:pPr lvl="0">
              <a:defRPr/>
            </a:pPr>
            <a:r>
              <a:rPr lang="zh-CN" altLang="en-US" sz="2000" b="1" dirty="0">
                <a:solidFill>
                  <a:prstClr val="white"/>
                </a:solidFill>
                <a:latin typeface="微软雅黑" panose="020B0503020204020204" pitchFamily="34" charset="-122"/>
                <a:ea typeface="微软雅黑" panose="020B0503020204020204" pitchFamily="34" charset="-122"/>
              </a:rPr>
              <a:t>线性分类</a:t>
            </a:r>
            <a:r>
              <a:rPr lang="en-US" altLang="zh-CN" sz="2000" b="1" dirty="0">
                <a:solidFill>
                  <a:prstClr val="white"/>
                </a:solidFill>
                <a:latin typeface="微软雅黑" panose="020B0503020204020204" pitchFamily="34" charset="-122"/>
                <a:ea typeface="微软雅黑" panose="020B0503020204020204" pitchFamily="34" charset="-122"/>
              </a:rPr>
              <a:t>SVM</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文本框 25">
            <a:extLst>
              <a:ext uri="{FF2B5EF4-FFF2-40B4-BE49-F238E27FC236}">
                <a16:creationId xmlns:a16="http://schemas.microsoft.com/office/drawing/2014/main" id="{52AAE549-FAD8-4021-811A-C5611A153221}"/>
              </a:ext>
            </a:extLst>
          </p:cNvPr>
          <p:cNvSpPr txBox="1"/>
          <p:nvPr/>
        </p:nvSpPr>
        <p:spPr>
          <a:xfrm>
            <a:off x="-104362" y="562643"/>
            <a:ext cx="9352723" cy="858377"/>
          </a:xfrm>
          <a:prstGeom prst="rect">
            <a:avLst/>
          </a:prstGeom>
          <a:noFill/>
        </p:spPr>
        <p:txBody>
          <a:bodyPr wrap="square">
            <a:spAutoFit/>
          </a:bodyPr>
          <a:lstStyle/>
          <a:p>
            <a:pPr>
              <a:lnSpc>
                <a:spcPct val="150000"/>
              </a:lnSpc>
            </a:pPr>
            <a:r>
              <a:rPr lang="zh-CN" altLang="en-US" b="0" i="0" dirty="0">
                <a:solidFill>
                  <a:srgbClr val="000000"/>
                </a:solidFill>
                <a:effectLst/>
                <a:latin typeface="宋体" panose="02010600030101010101" pitchFamily="2" charset="-122"/>
                <a:ea typeface="宋体" panose="02010600030101010101" pitchFamily="2" charset="-122"/>
              </a:rPr>
              <a:t>有时候本来数据的确是可分的，也就是可以用线性分类</a:t>
            </a:r>
            <a:r>
              <a:rPr lang="en-US" altLang="zh-CN" b="0" i="0" dirty="0">
                <a:solidFill>
                  <a:srgbClr val="000000"/>
                </a:solidFill>
                <a:effectLst/>
                <a:latin typeface="宋体" panose="02010600030101010101" pitchFamily="2" charset="-122"/>
                <a:ea typeface="宋体" panose="02010600030101010101" pitchFamily="2" charset="-122"/>
              </a:rPr>
              <a:t>SVM</a:t>
            </a:r>
            <a:r>
              <a:rPr lang="zh-CN" altLang="en-US" b="0" i="0" dirty="0">
                <a:solidFill>
                  <a:srgbClr val="000000"/>
                </a:solidFill>
                <a:effectLst/>
                <a:latin typeface="宋体" panose="02010600030101010101" pitchFamily="2" charset="-122"/>
                <a:ea typeface="宋体" panose="02010600030101010101" pitchFamily="2" charset="-122"/>
              </a:rPr>
              <a:t>的学习方法来求解，但是却因为混入了异常点，导致不能线性可分</a:t>
            </a:r>
            <a:endParaRPr lang="zh-CN" altLang="en-US"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AAFF3F1C-9BCE-4446-A173-D61A0CEF4A43}"/>
              </a:ext>
            </a:extLst>
          </p:cNvPr>
          <p:cNvPicPr>
            <a:picLocks noChangeAspect="1"/>
          </p:cNvPicPr>
          <p:nvPr/>
        </p:nvPicPr>
        <p:blipFill>
          <a:blip r:embed="rId3"/>
          <a:stretch>
            <a:fillRect/>
          </a:stretch>
        </p:blipFill>
        <p:spPr>
          <a:xfrm>
            <a:off x="166994" y="1609725"/>
            <a:ext cx="3987058" cy="3256097"/>
          </a:xfrm>
          <a:prstGeom prst="rect">
            <a:avLst/>
          </a:prstGeom>
        </p:spPr>
      </p:pic>
      <p:pic>
        <p:nvPicPr>
          <p:cNvPr id="2050" name="Picture 2">
            <a:extLst>
              <a:ext uri="{FF2B5EF4-FFF2-40B4-BE49-F238E27FC236}">
                <a16:creationId xmlns:a16="http://schemas.microsoft.com/office/drawing/2014/main" id="{BDA7E679-A618-413C-B561-2C4AC37CE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3625" y="1421020"/>
            <a:ext cx="4005898" cy="393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975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Horizontal)">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360707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线性分类</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SVM</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的软间隔最大化</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47320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B6ED8E9-26DE-4519-9361-38B5DFF688F6}"/>
                  </a:ext>
                </a:extLst>
              </p:cNvPr>
              <p:cNvSpPr txBox="1"/>
              <p:nvPr/>
            </p:nvSpPr>
            <p:spPr>
              <a:xfrm>
                <a:off x="-59634" y="434012"/>
                <a:ext cx="9213575" cy="693908"/>
              </a:xfrm>
              <a:prstGeom prst="rect">
                <a:avLst/>
              </a:prstGeom>
              <a:noFill/>
            </p:spPr>
            <p:txBody>
              <a:bodyPr wrap="square">
                <a:spAutoFit/>
              </a:bodyPr>
              <a:lstStyle/>
              <a:p>
                <a:pPr>
                  <a:lnSpc>
                    <a:spcPct val="150000"/>
                  </a:lnSpc>
                </a:pPr>
                <a:r>
                  <a:rPr lang="zh-CN" altLang="en-US" b="0" i="0" dirty="0">
                    <a:solidFill>
                      <a:srgbClr val="000000"/>
                    </a:solidFill>
                    <a:effectLst/>
                    <a:latin typeface="宋体" panose="02010600030101010101" pitchFamily="2" charset="-122"/>
                    <a:ea typeface="宋体" panose="02010600030101010101" pitchFamily="2" charset="-122"/>
                  </a:rPr>
                  <a:t>前面硬间隔最大化的条件是</a:t>
                </a:r>
                <a:r>
                  <a:rPr lang="zh-CN" altLang="en-US" b="0" i="0" dirty="0">
                    <a:solidFill>
                      <a:srgbClr val="000000"/>
                    </a:solidFill>
                    <a:effectLst/>
                    <a:latin typeface="Verdana" panose="020B0604030504040204" pitchFamily="34" charset="0"/>
                  </a:rPr>
                  <a:t>：</a:t>
                </a:r>
                <a14:m>
                  <m:oMath xmlns:m="http://schemas.openxmlformats.org/officeDocument/2006/math">
                    <m:limLow>
                      <m:limLowPr>
                        <m:ctrlPr>
                          <a:rPr lang="en-US" altLang="zh-CN" i="1" smtClean="0">
                            <a:solidFill>
                              <a:srgbClr val="836967"/>
                            </a:solidFill>
                            <a:latin typeface="Cambria Math" panose="02040503050406030204" pitchFamily="18" charset="0"/>
                          </a:rPr>
                        </m:ctrlPr>
                      </m:limLowPr>
                      <m:e>
                        <m:r>
                          <m:rPr>
                            <m:sty m:val="p"/>
                          </m:rPr>
                          <a:rPr lang="en-US" altLang="zh-CN" i="1" smtClean="0">
                            <a:latin typeface="Cambria Math" panose="02040503050406030204" pitchFamily="18" charset="0"/>
                          </a:rPr>
                          <m:t>min</m:t>
                        </m:r>
                      </m:e>
                      <m:lim>
                        <m:r>
                          <a:rPr lang="en-US" altLang="zh-CN" i="1" smtClean="0">
                            <a:latin typeface="Cambria Math" panose="02040503050406030204" pitchFamily="18" charset="0"/>
                          </a:rPr>
                          <m:t>𝜔</m:t>
                        </m:r>
                        <m:r>
                          <a:rPr lang="en-US" altLang="zh-CN" i="1" smtClean="0">
                            <a:latin typeface="Cambria Math" panose="02040503050406030204" pitchFamily="18" charset="0"/>
                          </a:rPr>
                          <m:t>,</m:t>
                        </m:r>
                        <m:r>
                          <a:rPr lang="en-US" altLang="zh-CN" i="1" smtClean="0">
                            <a:latin typeface="Cambria Math" panose="02040503050406030204" pitchFamily="18" charset="0"/>
                          </a:rPr>
                          <m:t>𝑏</m:t>
                        </m:r>
                      </m:lim>
                    </m:limLow>
                    <m:f>
                      <m:fPr>
                        <m:ctrlPr>
                          <a:rPr lang="en-US" altLang="zh-CN" i="1" smtClean="0">
                            <a:solidFill>
                              <a:srgbClr val="836967"/>
                            </a:solidFill>
                            <a:latin typeface="Cambria Math" panose="02040503050406030204" pitchFamily="18" charset="0"/>
                          </a:rPr>
                        </m:ctrlPr>
                      </m:fPr>
                      <m:num>
                        <m:r>
                          <a:rPr lang="en-US" altLang="zh-CN" i="1" smtClean="0">
                            <a:latin typeface="Cambria Math" panose="02040503050406030204" pitchFamily="18" charset="0"/>
                          </a:rPr>
                          <m:t>1</m:t>
                        </m:r>
                      </m:num>
                      <m:den>
                        <m:r>
                          <a:rPr lang="en-US" altLang="zh-CN" i="1" smtClean="0">
                            <a:latin typeface="Cambria Math" panose="02040503050406030204" pitchFamily="18" charset="0"/>
                          </a:rPr>
                          <m:t>2</m:t>
                        </m:r>
                      </m:den>
                    </m:f>
                    <m:sSup>
                      <m:sSupPr>
                        <m:ctrlPr>
                          <a:rPr lang="en-US" altLang="zh-CN" i="1" smtClean="0">
                            <a:solidFill>
                              <a:srgbClr val="836967"/>
                            </a:solidFill>
                            <a:latin typeface="Cambria Math" panose="02040503050406030204" pitchFamily="18" charset="0"/>
                          </a:rPr>
                        </m:ctrlPr>
                      </m:sSupPr>
                      <m:e>
                        <m:d>
                          <m:dPr>
                            <m:begChr m:val="‖"/>
                            <m:endChr m:val="‖"/>
                            <m:ctrlPr>
                              <a:rPr lang="en-US" altLang="zh-CN" i="1" smtClean="0">
                                <a:solidFill>
                                  <a:srgbClr val="836967"/>
                                </a:solidFill>
                                <a:latin typeface="Cambria Math" panose="02040503050406030204" pitchFamily="18" charset="0"/>
                              </a:rPr>
                            </m:ctrlPr>
                          </m:dPr>
                          <m:e>
                            <m:r>
                              <a:rPr lang="en-US" altLang="zh-CN" i="1" smtClean="0">
                                <a:latin typeface="Cambria Math" panose="02040503050406030204" pitchFamily="18" charset="0"/>
                              </a:rPr>
                              <m:t>𝜔</m:t>
                            </m:r>
                          </m:e>
                        </m:d>
                      </m:e>
                      <m:sup>
                        <m:r>
                          <a:rPr lang="en-US" altLang="zh-CN" i="1" smtClean="0">
                            <a:latin typeface="Cambria Math" panose="02040503050406030204" pitchFamily="18" charset="0"/>
                          </a:rPr>
                          <m:t>2</m:t>
                        </m:r>
                      </m:sup>
                    </m:sSup>
                    <m:r>
                      <a:rPr lang="en-US" altLang="zh-CN" b="0" i="1" smtClean="0">
                        <a:latin typeface="Cambria Math" panose="02040503050406030204" pitchFamily="18" charset="0"/>
                      </a:rPr>
                      <m:t>     </m:t>
                    </m:r>
                    <m:r>
                      <m:rPr>
                        <m:sty m:val="p"/>
                      </m:rPr>
                      <a:rPr lang="en-US" altLang="zh-CN" i="1">
                        <a:latin typeface="Cambria Math" panose="02040503050406030204" pitchFamily="18" charset="0"/>
                      </a:rPr>
                      <m:t>s</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m:t>
                    </m:r>
                  </m:oMath>
                </a14:m>
                <a:r>
                  <a:rPr lang="en-US" altLang="zh-CN" dirty="0">
                    <a:latin typeface="宋体" panose="02010600030101010101" pitchFamily="2" charset="-122"/>
                    <a:ea typeface="宋体" panose="02010600030101010101" pitchFamily="2" charset="-122"/>
                  </a:rPr>
                  <a:t> y</a:t>
                </a:r>
                <a:r>
                  <a:rPr lang="en-US" altLang="zh-CN" baseline="-25000" dirty="0" err="1">
                    <a:latin typeface="宋体" panose="02010600030101010101" pitchFamily="2" charset="-122"/>
                    <a:ea typeface="宋体" panose="02010600030101010101" pitchFamily="2" charset="-122"/>
                  </a:rPr>
                  <a:t>i</a:t>
                </a:r>
                <a:r>
                  <a:rPr lang="en-US" altLang="zh-CN" dirty="0">
                    <a:latin typeface="宋体" panose="02010600030101010101" pitchFamily="2" charset="-122"/>
                    <a:ea typeface="宋体" panose="02010600030101010101" pitchFamily="2" charset="-122"/>
                  </a:rPr>
                  <a:t>(</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m:rPr>
                            <m:sty m:val="p"/>
                          </m:rPr>
                          <a:rPr lang="en-US" altLang="zh-CN" i="1">
                            <a:latin typeface="Cambria Math" panose="02040503050406030204" pitchFamily="18" charset="0"/>
                          </a:rPr>
                          <m:t>i</m:t>
                        </m:r>
                      </m:sub>
                    </m:sSub>
                    <m:r>
                      <a:rPr lang="zh-CN" altLang="en-US" i="1">
                        <a:latin typeface="Cambria Math" panose="02040503050406030204" pitchFamily="18" charset="0"/>
                      </a:rPr>
                      <m:t>+</m:t>
                    </m:r>
                  </m:oMath>
                </a14:m>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1,i=1,2,…m</a:t>
                </a:r>
              </a:p>
            </p:txBody>
          </p:sp>
        </mc:Choice>
        <mc:Fallback xmlns="">
          <p:sp>
            <p:nvSpPr>
              <p:cNvPr id="27" name="文本框 26">
                <a:extLst>
                  <a:ext uri="{FF2B5EF4-FFF2-40B4-BE49-F238E27FC236}">
                    <a16:creationId xmlns:a16="http://schemas.microsoft.com/office/drawing/2014/main" id="{6B6ED8E9-26DE-4519-9361-38B5DFF688F6}"/>
                  </a:ext>
                </a:extLst>
              </p:cNvPr>
              <p:cNvSpPr txBox="1">
                <a:spLocks noRot="1" noChangeAspect="1" noMove="1" noResize="1" noEditPoints="1" noAdjustHandles="1" noChangeArrowheads="1" noChangeShapeType="1" noTextEdit="1"/>
              </p:cNvSpPr>
              <p:nvPr/>
            </p:nvSpPr>
            <p:spPr>
              <a:xfrm>
                <a:off x="-59634" y="434012"/>
                <a:ext cx="9213575" cy="693908"/>
              </a:xfrm>
              <a:prstGeom prst="rect">
                <a:avLst/>
              </a:prstGeom>
              <a:blipFill>
                <a:blip r:embed="rId3"/>
                <a:stretch>
                  <a:fillRect l="-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3A374B72-A218-4CAD-B026-7B8726BD0D6F}"/>
                  </a:ext>
                </a:extLst>
              </p:cNvPr>
              <p:cNvSpPr txBox="1"/>
              <p:nvPr/>
            </p:nvSpPr>
            <p:spPr>
              <a:xfrm>
                <a:off x="-59634" y="1091168"/>
                <a:ext cx="9203634" cy="4368055"/>
              </a:xfrm>
              <a:prstGeom prst="rect">
                <a:avLst/>
              </a:prstGeom>
              <a:noFill/>
            </p:spPr>
            <p:txBody>
              <a:bodyPr wrap="square">
                <a:spAutoFit/>
              </a:bodyPr>
              <a:lstStyle/>
              <a:p>
                <a:pPr>
                  <a:lnSpc>
                    <a:spcPct val="150000"/>
                  </a:lnSpc>
                </a:pPr>
                <a:r>
                  <a:rPr lang="zh-CN" altLang="en-US" b="0" i="0" dirty="0">
                    <a:solidFill>
                      <a:srgbClr val="000000"/>
                    </a:solidFill>
                    <a:effectLst/>
                    <a:latin typeface="宋体" panose="02010600030101010101" pitchFamily="2" charset="-122"/>
                    <a:ea typeface="宋体" panose="02010600030101010101" pitchFamily="2" charset="-122"/>
                  </a:rPr>
                  <a:t>软间隔最大化就是</a:t>
                </a:r>
                <a:r>
                  <a:rPr lang="en-US" altLang="zh-CN" b="0" i="0" dirty="0">
                    <a:solidFill>
                      <a:srgbClr val="000000"/>
                    </a:solidFill>
                    <a:effectLst/>
                    <a:latin typeface="宋体" panose="02010600030101010101" pitchFamily="2" charset="-122"/>
                    <a:ea typeface="宋体" panose="02010600030101010101" pitchFamily="2" charset="-122"/>
                  </a:rPr>
                  <a:t>SVM</a:t>
                </a:r>
                <a:r>
                  <a:rPr lang="zh-CN" altLang="en-US" b="0" i="0" dirty="0">
                    <a:solidFill>
                      <a:srgbClr val="000000"/>
                    </a:solidFill>
                    <a:effectLst/>
                    <a:latin typeface="宋体" panose="02010600030101010101" pitchFamily="2" charset="-122"/>
                    <a:ea typeface="宋体" panose="02010600030101010101" pitchFamily="2" charset="-122"/>
                  </a:rPr>
                  <a:t>对训练样本里面的每个样本</a:t>
                </a:r>
                <a:r>
                  <a:rPr lang="en-US" altLang="zh-CN" b="0" i="0" dirty="0">
                    <a:solidFill>
                      <a:srgbClr val="000000"/>
                    </a:solidFill>
                    <a:effectLst/>
                    <a:latin typeface="宋体" panose="02010600030101010101" pitchFamily="2" charset="-122"/>
                    <a:ea typeface="宋体" panose="02010600030101010101" pitchFamily="2" charset="-122"/>
                  </a:rPr>
                  <a:t>(</a:t>
                </a:r>
                <a:r>
                  <a:rPr lang="en-US" altLang="zh-CN" b="0" i="0" dirty="0" err="1">
                    <a:solidFill>
                      <a:srgbClr val="000000"/>
                    </a:solidFill>
                    <a:effectLst/>
                    <a:latin typeface="宋体" panose="02010600030101010101" pitchFamily="2" charset="-122"/>
                    <a:ea typeface="宋体" panose="02010600030101010101" pitchFamily="2" charset="-122"/>
                  </a:rPr>
                  <a:t>x</a:t>
                </a:r>
                <a:r>
                  <a:rPr lang="en-US" altLang="zh-CN" b="0" i="0" baseline="-25000" dirty="0" err="1">
                    <a:solidFill>
                      <a:srgbClr val="000000"/>
                    </a:solidFill>
                    <a:effectLst/>
                    <a:latin typeface="宋体" panose="02010600030101010101" pitchFamily="2" charset="-122"/>
                    <a:ea typeface="宋体" panose="02010600030101010101" pitchFamily="2" charset="-122"/>
                  </a:rPr>
                  <a:t>i</a:t>
                </a:r>
                <a:r>
                  <a:rPr lang="en-US" altLang="zh-CN" b="0" i="0" dirty="0" err="1">
                    <a:solidFill>
                      <a:srgbClr val="000000"/>
                    </a:solidFill>
                    <a:effectLst/>
                    <a:latin typeface="宋体" panose="02010600030101010101" pitchFamily="2" charset="-122"/>
                    <a:ea typeface="宋体" panose="02010600030101010101" pitchFamily="2" charset="-122"/>
                  </a:rPr>
                  <a:t>,y</a:t>
                </a:r>
                <a:r>
                  <a:rPr lang="en-US" altLang="zh-CN" b="0" i="0" baseline="-25000" dirty="0" err="1">
                    <a:solidFill>
                      <a:srgbClr val="000000"/>
                    </a:solidFill>
                    <a:effectLst/>
                    <a:latin typeface="宋体" panose="02010600030101010101" pitchFamily="2" charset="-122"/>
                    <a:ea typeface="宋体" panose="02010600030101010101" pitchFamily="2" charset="-122"/>
                  </a:rPr>
                  <a:t>i</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引入了一个松弛变量</a:t>
                </a:r>
                <a14:m>
                  <m:oMath xmlns:m="http://schemas.openxmlformats.org/officeDocument/2006/math">
                    <m:sSub>
                      <m:sSubPr>
                        <m:ctrlPr>
                          <a:rPr lang="zh-CN" altLang="en-US" b="0" i="1" smtClean="0">
                            <a:solidFill>
                              <a:srgbClr val="000000"/>
                            </a:solidFill>
                            <a:effectLst/>
                            <a:latin typeface="Cambria Math" panose="02040503050406030204" pitchFamily="18" charset="0"/>
                          </a:rPr>
                        </m:ctrlPr>
                      </m:sSubPr>
                      <m:e>
                        <m:r>
                          <a:rPr lang="zh-CN" altLang="en-US" b="0" i="1" smtClean="0">
                            <a:solidFill>
                              <a:srgbClr val="000000"/>
                            </a:solidFill>
                            <a:effectLst/>
                            <a:latin typeface="Cambria Math" panose="02040503050406030204" pitchFamily="18" charset="0"/>
                          </a:rPr>
                          <m:t>𝜉</m:t>
                        </m:r>
                      </m:e>
                      <m:sub>
                        <m:r>
                          <a:rPr lang="zh-CN" altLang="en-US" b="0" i="1" smtClean="0">
                            <a:solidFill>
                              <a:srgbClr val="000000"/>
                            </a:solidFill>
                            <a:effectLst/>
                            <a:latin typeface="Cambria Math" panose="02040503050406030204" pitchFamily="18" charset="0"/>
                          </a:rPr>
                          <m:t>𝑖</m:t>
                        </m:r>
                      </m:sub>
                    </m:sSub>
                    <m:r>
                      <a:rPr lang="zh-CN" altLang="en-US" b="0" i="1" smtClean="0">
                        <a:solidFill>
                          <a:srgbClr val="000000"/>
                        </a:solidFill>
                        <a:effectLst/>
                        <a:latin typeface="Cambria Math" panose="02040503050406030204" pitchFamily="18" charset="0"/>
                      </a:rPr>
                      <m:t>≥0</m:t>
                    </m:r>
                  </m:oMath>
                </a14:m>
                <a:r>
                  <a:rPr lang="zh-CN" altLang="en-US" dirty="0">
                    <a:latin typeface="宋体" panose="02010600030101010101" pitchFamily="2" charset="-122"/>
                    <a:ea typeface="宋体" panose="02010600030101010101" pitchFamily="2" charset="-122"/>
                  </a:rPr>
                  <a:t>，使函数间隔加上松弛变量大于等于</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，也就是</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solidFill>
                      <a:srgbClr val="000000"/>
                    </a:solidFill>
                    <a:latin typeface="宋体" panose="02010600030101010101" pitchFamily="2" charset="-122"/>
                    <a:ea typeface="宋体" panose="02010600030101010101" pitchFamily="2" charset="-122"/>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𝜉</m:t>
                        </m:r>
                      </m:e>
                      <m:sub>
                        <m:r>
                          <a:rPr lang="zh-CN" altLang="en-US" i="1">
                            <a:solidFill>
                              <a:srgbClr val="000000"/>
                            </a:solidFill>
                            <a:latin typeface="Cambria Math" panose="02040503050406030204" pitchFamily="18" charset="0"/>
                          </a:rPr>
                          <m:t>𝑖</m:t>
                        </m:r>
                      </m:sub>
                    </m:sSub>
                  </m:oMath>
                </a14:m>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对比硬间隔最大化，</a:t>
                </a:r>
                <a:r>
                  <a:rPr lang="zh-CN" altLang="en-US" b="0" i="0" dirty="0">
                    <a:solidFill>
                      <a:srgbClr val="000000"/>
                    </a:solidFill>
                    <a:effectLst/>
                    <a:latin typeface="宋体" panose="02010600030101010101" pitchFamily="2" charset="-122"/>
                    <a:ea typeface="宋体" panose="02010600030101010101" pitchFamily="2" charset="-122"/>
                  </a:rPr>
                  <a:t>样本到超平面的函数距离的要求放松了，现在只要加一个松弛变量能大于等于</a:t>
                </a:r>
                <a:r>
                  <a:rPr lang="en-US" altLang="zh-CN" b="0" i="0" dirty="0">
                    <a:solidFill>
                      <a:srgbClr val="000000"/>
                    </a:solidFill>
                    <a:effectLst/>
                    <a:latin typeface="宋体" panose="02010600030101010101" pitchFamily="2" charset="-122"/>
                    <a:ea typeface="宋体" panose="02010600030101010101" pitchFamily="2" charset="-122"/>
                  </a:rPr>
                  <a:t>1</a:t>
                </a:r>
                <a:r>
                  <a:rPr lang="zh-CN" altLang="en-US" b="0" i="0" dirty="0">
                    <a:solidFill>
                      <a:srgbClr val="000000"/>
                    </a:solidFill>
                    <a:effectLst/>
                    <a:latin typeface="宋体" panose="02010600030101010101" pitchFamily="2" charset="-122"/>
                    <a:ea typeface="宋体" panose="02010600030101010101" pitchFamily="2" charset="-122"/>
                  </a:rPr>
                  <a:t>就可以了。但是每一个松弛变量</a:t>
                </a:r>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𝜉</m:t>
                        </m:r>
                      </m:e>
                      <m:sub>
                        <m:r>
                          <a:rPr lang="zh-CN" altLang="en-US" i="1">
                            <a:solidFill>
                              <a:srgbClr val="000000"/>
                            </a:solidFill>
                            <a:latin typeface="Cambria Math" panose="02040503050406030204" pitchFamily="18" charset="0"/>
                          </a:rPr>
                          <m:t>𝑖</m:t>
                        </m:r>
                      </m:sub>
                    </m:sSub>
                  </m:oMath>
                </a14:m>
                <a:r>
                  <a:rPr lang="zh-CN" altLang="en-US" b="0" i="0" dirty="0">
                    <a:solidFill>
                      <a:srgbClr val="000000"/>
                    </a:solidFill>
                    <a:effectLst/>
                    <a:latin typeface="宋体" panose="02010600030101010101" pitchFamily="2" charset="-122"/>
                    <a:ea typeface="宋体" panose="02010600030101010101" pitchFamily="2" charset="-122"/>
                  </a:rPr>
                  <a:t>就相当于对应了一个代价</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𝜉</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 </m:t>
                    </m:r>
                  </m:oMath>
                </a14:m>
                <a:r>
                  <a:rPr lang="zh-CN" altLang="en-US" b="0" i="0" dirty="0">
                    <a:solidFill>
                      <a:srgbClr val="000000"/>
                    </a:solidFill>
                    <a:effectLst/>
                    <a:latin typeface="宋体" panose="02010600030101010101" pitchFamily="2" charset="-122"/>
                    <a:ea typeface="宋体" panose="02010600030101010101" pitchFamily="2" charset="-122"/>
                  </a:rPr>
                  <a:t>，就得到了软间隔最大化的</a:t>
                </a:r>
                <a:r>
                  <a:rPr lang="en-US" altLang="zh-CN" b="0" i="0" dirty="0">
                    <a:solidFill>
                      <a:srgbClr val="000000"/>
                    </a:solidFill>
                    <a:effectLst/>
                    <a:latin typeface="宋体" panose="02010600030101010101" pitchFamily="2" charset="-122"/>
                    <a:ea typeface="宋体" panose="02010600030101010101" pitchFamily="2" charset="-122"/>
                  </a:rPr>
                  <a:t>SVM</a:t>
                </a:r>
                <a:r>
                  <a:rPr lang="zh-CN" altLang="en-US" b="0" i="0" dirty="0">
                    <a:solidFill>
                      <a:srgbClr val="000000"/>
                    </a:solidFill>
                    <a:effectLst/>
                    <a:latin typeface="宋体" panose="02010600030101010101" pitchFamily="2" charset="-122"/>
                    <a:ea typeface="宋体" panose="02010600030101010101" pitchFamily="2" charset="-122"/>
                  </a:rPr>
                  <a:t>学习条件：</a:t>
                </a:r>
                <a:r>
                  <a:rPr lang="en-US" altLang="zh-CN" dirty="0">
                    <a:solidFill>
                      <a:srgbClr val="836967"/>
                    </a:solidFill>
                    <a:latin typeface="宋体" panose="02010600030101010101" pitchFamily="2" charset="-122"/>
                    <a:ea typeface="宋体" panose="02010600030101010101" pitchFamily="2" charset="-122"/>
                  </a:rPr>
                  <a:t> </a:t>
                </a:r>
                <a14:m>
                  <m:oMath xmlns:m="http://schemas.openxmlformats.org/officeDocument/2006/math">
                    <m:limLow>
                      <m:limLowPr>
                        <m:ctrlPr>
                          <a:rPr lang="en-US" altLang="zh-CN" i="1" smtClean="0">
                            <a:solidFill>
                              <a:srgbClr val="836967"/>
                            </a:solidFill>
                            <a:latin typeface="Cambria Math" panose="02040503050406030204" pitchFamily="18" charset="0"/>
                          </a:rPr>
                        </m:ctrlPr>
                      </m:limLowPr>
                      <m:e>
                        <m:r>
                          <m:rPr>
                            <m:sty m:val="p"/>
                          </m:rPr>
                          <a:rPr lang="en-US" altLang="zh-CN" i="1">
                            <a:latin typeface="Cambria Math" panose="02040503050406030204" pitchFamily="18" charset="0"/>
                          </a:rPr>
                          <m:t>min</m:t>
                        </m:r>
                      </m:e>
                      <m:lim>
                        <m:r>
                          <a:rPr lang="en-US" altLang="zh-CN" i="1" smtClean="0">
                            <a:latin typeface="Cambria Math" panose="02040503050406030204" pitchFamily="18" charset="0"/>
                          </a:rPr>
                          <m:t>𝜔</m:t>
                        </m:r>
                        <m:r>
                          <a:rPr lang="en-US" altLang="zh-CN" i="1" smtClean="0">
                            <a:latin typeface="Cambria Math" panose="02040503050406030204" pitchFamily="18" charset="0"/>
                          </a:rPr>
                          <m:t>,</m:t>
                        </m:r>
                        <m:r>
                          <a:rPr lang="en-US" altLang="zh-CN" i="1" smtClean="0">
                            <a:latin typeface="Cambria Math" panose="02040503050406030204" pitchFamily="18" charset="0"/>
                          </a:rPr>
                          <m:t>𝑏</m:t>
                        </m:r>
                        <m:r>
                          <a:rPr lang="en-US" altLang="zh-CN" b="0" i="1" smtClean="0">
                            <a:latin typeface="Cambria Math" panose="02040503050406030204" pitchFamily="18" charset="0"/>
                          </a:rPr>
                          <m:t>,</m:t>
                        </m:r>
                        <m:r>
                          <a:rPr lang="en-US" altLang="zh-CN" i="1">
                            <a:solidFill>
                              <a:srgbClr val="000000"/>
                            </a:solidFill>
                            <a:latin typeface="Cambria Math" panose="02040503050406030204" pitchFamily="18" charset="0"/>
                          </a:rPr>
                          <m:t>𝜉</m:t>
                        </m:r>
                      </m:lim>
                    </m:limLow>
                    <m:f>
                      <m:fPr>
                        <m:ctrlPr>
                          <a:rPr lang="en-US" altLang="zh-CN" i="1">
                            <a:solidFill>
                              <a:srgbClr val="836967"/>
                            </a:solidFill>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solidFill>
                              <a:srgbClr val="836967"/>
                            </a:solidFill>
                            <a:latin typeface="Cambria Math" panose="02040503050406030204" pitchFamily="18" charset="0"/>
                          </a:rPr>
                        </m:ctrlPr>
                      </m:sSupPr>
                      <m:e>
                        <m:d>
                          <m:dPr>
                            <m:begChr m:val="‖"/>
                            <m:endChr m:val="‖"/>
                            <m:ctrlPr>
                              <a:rPr lang="en-US" altLang="zh-CN" i="1">
                                <a:solidFill>
                                  <a:srgbClr val="836967"/>
                                </a:solidFill>
                                <a:latin typeface="Cambria Math" panose="02040503050406030204" pitchFamily="18" charset="0"/>
                              </a:rPr>
                            </m:ctrlPr>
                          </m:dPr>
                          <m:e>
                            <m:r>
                              <a:rPr lang="en-US" altLang="zh-CN" i="1">
                                <a:latin typeface="Cambria Math" panose="02040503050406030204" pitchFamily="18" charset="0"/>
                              </a:rPr>
                              <m:t>𝜔</m:t>
                            </m:r>
                          </m:e>
                        </m:d>
                      </m:e>
                      <m:sup>
                        <m:r>
                          <a:rPr lang="en-US" altLang="zh-CN" i="1">
                            <a:latin typeface="Cambria Math" panose="02040503050406030204" pitchFamily="18" charset="0"/>
                          </a:rPr>
                          <m:t>2</m:t>
                        </m:r>
                      </m:sup>
                    </m:sSup>
                  </m:oMath>
                </a14:m>
                <a:r>
                  <a:rPr lang="en-US" altLang="zh-CN" b="0" i="0" dirty="0">
                    <a:solidFill>
                      <a:srgbClr val="000000"/>
                    </a:solidFill>
                    <a:effectLst/>
                    <a:latin typeface="宋体" panose="02010600030101010101" pitchFamily="2" charset="-122"/>
                    <a:ea typeface="宋体" panose="02010600030101010101" pitchFamily="2" charset="-122"/>
                  </a:rPr>
                  <a:t>+C</a:t>
                </a:r>
                <a14:m>
                  <m:oMath xmlns:m="http://schemas.openxmlformats.org/officeDocument/2006/math">
                    <m:nary>
                      <m:naryPr>
                        <m:chr m:val="∑"/>
                        <m:limLoc m:val="undOvr"/>
                        <m:grow m:val="on"/>
                        <m:ctrlPr>
                          <a:rPr lang="en-US" altLang="zh-CN" b="0" i="1" smtClean="0">
                            <a:solidFill>
                              <a:srgbClr val="000000"/>
                            </a:solidFill>
                            <a:effectLst/>
                            <a:latin typeface="Cambria Math" panose="02040503050406030204" pitchFamily="18" charset="0"/>
                          </a:rPr>
                        </m:ctrlPr>
                      </m:naryPr>
                      <m:sub>
                        <m:r>
                          <a:rPr lang="en-US" altLang="zh-CN" b="0" i="1" smtClean="0">
                            <a:solidFill>
                              <a:srgbClr val="000000"/>
                            </a:solidFill>
                            <a:effectLst/>
                            <a:latin typeface="Cambria Math" panose="02040503050406030204" pitchFamily="18" charset="0"/>
                          </a:rPr>
                          <m:t>𝑖</m:t>
                        </m:r>
                        <m:r>
                          <a:rPr lang="en-US" altLang="zh-CN" b="0" i="1" smtClean="0">
                            <a:solidFill>
                              <a:srgbClr val="000000"/>
                            </a:solidFill>
                            <a:effectLst/>
                            <a:latin typeface="Cambria Math" panose="02040503050406030204" pitchFamily="18" charset="0"/>
                          </a:rPr>
                          <m:t>=1</m:t>
                        </m:r>
                      </m:sub>
                      <m:sup>
                        <m:r>
                          <a:rPr lang="en-US" altLang="zh-CN" b="0" i="1" smtClean="0">
                            <a:solidFill>
                              <a:srgbClr val="000000"/>
                            </a:solidFill>
                            <a:effectLst/>
                            <a:latin typeface="Cambria Math" panose="02040503050406030204" pitchFamily="18" charset="0"/>
                          </a:rPr>
                          <m:t>𝑁</m:t>
                        </m:r>
                      </m:sup>
                      <m:e>
                        <m:sSub>
                          <m:sSubPr>
                            <m:ctrlPr>
                              <a:rPr lang="en-US" altLang="zh-CN" b="0" i="1" smtClean="0">
                                <a:solidFill>
                                  <a:srgbClr val="000000"/>
                                </a:solidFill>
                                <a:effectLst/>
                                <a:latin typeface="Cambria Math" panose="02040503050406030204" pitchFamily="18" charset="0"/>
                              </a:rPr>
                            </m:ctrlPr>
                          </m:sSubPr>
                          <m:e>
                            <m:r>
                              <a:rPr lang="en-US" altLang="zh-CN" b="0" i="1" smtClean="0">
                                <a:solidFill>
                                  <a:srgbClr val="000000"/>
                                </a:solidFill>
                                <a:effectLst/>
                                <a:latin typeface="Cambria Math" panose="02040503050406030204" pitchFamily="18" charset="0"/>
                              </a:rPr>
                              <m:t>𝜉</m:t>
                            </m:r>
                          </m:e>
                          <m:sub>
                            <m:r>
                              <a:rPr lang="en-US" altLang="zh-CN" b="0" i="1" smtClean="0">
                                <a:solidFill>
                                  <a:srgbClr val="000000"/>
                                </a:solidFill>
                                <a:effectLst/>
                                <a:latin typeface="Cambria Math" panose="02040503050406030204" pitchFamily="18" charset="0"/>
                              </a:rPr>
                              <m:t>𝑖</m:t>
                            </m:r>
                          </m:sub>
                        </m:sSub>
                      </m:e>
                    </m:nary>
                  </m:oMath>
                </a14:m>
                <a:r>
                  <a:rPr lang="en-US" altLang="zh-CN" b="0" i="0" dirty="0">
                    <a:solidFill>
                      <a:srgbClr val="000000"/>
                    </a:solidFill>
                    <a:effectLst/>
                    <a:latin typeface="宋体" panose="02010600030101010101" pitchFamily="2" charset="-122"/>
                    <a:ea typeface="宋体" panose="02010600030101010101" pitchFamily="2" charset="-122"/>
                  </a:rPr>
                  <a:t>, </a:t>
                </a:r>
                <a:r>
                  <a:rPr lang="en-US" altLang="zh-CN" b="0" i="0" dirty="0" err="1">
                    <a:solidFill>
                      <a:srgbClr val="000000"/>
                    </a:solidFill>
                    <a:effectLst/>
                    <a:latin typeface="宋体" panose="02010600030101010101" pitchFamily="2" charset="-122"/>
                    <a:ea typeface="宋体" panose="02010600030101010101" pitchFamily="2" charset="-122"/>
                  </a:rPr>
                  <a:t>s.t.</a:t>
                </a:r>
                <a:r>
                  <a:rPr lang="en-US" altLang="zh-CN" dirty="0">
                    <a:latin typeface="宋体" panose="02010600030101010101" pitchFamily="2" charset="-122"/>
                    <a:ea typeface="宋体" panose="02010600030101010101" pitchFamily="2" charset="-122"/>
                  </a:rPr>
                  <a:t> y</a:t>
                </a:r>
                <a:r>
                  <a:rPr lang="en-US" altLang="zh-CN" baseline="-25000" dirty="0" err="1">
                    <a:latin typeface="宋体" panose="02010600030101010101" pitchFamily="2" charset="-122"/>
                    <a:ea typeface="宋体" panose="02010600030101010101" pitchFamily="2" charset="-122"/>
                  </a:rPr>
                  <a:t>i</a:t>
                </a:r>
                <a:r>
                  <a:rPr lang="en-US" altLang="zh-CN" dirty="0">
                    <a:latin typeface="宋体" panose="02010600030101010101" pitchFamily="2" charset="-122"/>
                    <a:ea typeface="宋体" panose="02010600030101010101" pitchFamily="2" charset="-122"/>
                  </a:rPr>
                  <a:t>(</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m:rPr>
                            <m:sty m:val="p"/>
                          </m:rPr>
                          <a:rPr lang="en-US" altLang="zh-CN" i="1">
                            <a:latin typeface="Cambria Math" panose="02040503050406030204" pitchFamily="18" charset="0"/>
                          </a:rPr>
                          <m:t>i</m:t>
                        </m:r>
                      </m:sub>
                    </m:sSub>
                    <m:r>
                      <a:rPr lang="zh-CN" altLang="en-US" i="1">
                        <a:latin typeface="Cambria Math" panose="02040503050406030204" pitchFamily="18" charset="0"/>
                      </a:rPr>
                      <m:t>+</m:t>
                    </m:r>
                  </m:oMath>
                </a14:m>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solidFill>
                      <a:srgbClr val="000000"/>
                    </a:solidFill>
                    <a:latin typeface="宋体" panose="02010600030101010101" pitchFamily="2" charset="-122"/>
                    <a:ea typeface="宋体" panose="02010600030101010101" pitchFamily="2" charset="-122"/>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𝜉</m:t>
                        </m:r>
                      </m:e>
                      <m:sub>
                        <m:r>
                          <a:rPr lang="zh-CN" altLang="en-US" i="1">
                            <a:solidFill>
                              <a:srgbClr val="000000"/>
                            </a:solidFill>
                            <a:latin typeface="Cambria Math" panose="02040503050406030204" pitchFamily="18" charset="0"/>
                          </a:rPr>
                          <m:t>𝑖</m:t>
                        </m:r>
                      </m:sub>
                    </m:sSub>
                  </m:oMath>
                </a14:m>
                <a:r>
                  <a:rPr lang="en-US" altLang="zh-CN" b="0" i="0" dirty="0">
                    <a:solidFill>
                      <a:srgbClr val="000000"/>
                    </a:solidFill>
                    <a:effectLst/>
                    <a:latin typeface="宋体" panose="02010600030101010101" pitchFamily="2" charset="-122"/>
                    <a:ea typeface="宋体" panose="02010600030101010101" pitchFamily="2" charset="-122"/>
                  </a:rPr>
                  <a:t>(</a:t>
                </a:r>
                <a:r>
                  <a:rPr lang="en-US" altLang="zh-CN" b="0" i="0" dirty="0" err="1">
                    <a:solidFill>
                      <a:srgbClr val="000000"/>
                    </a:solidFill>
                    <a:effectLst/>
                    <a:latin typeface="宋体" panose="02010600030101010101" pitchFamily="2" charset="-122"/>
                    <a:ea typeface="宋体" panose="02010600030101010101" pitchFamily="2" charset="-122"/>
                  </a:rPr>
                  <a:t>i</a:t>
                </a:r>
                <a:r>
                  <a:rPr lang="en-US" altLang="zh-CN" b="0" i="0" dirty="0">
                    <a:solidFill>
                      <a:srgbClr val="000000"/>
                    </a:solidFill>
                    <a:effectLst/>
                    <a:latin typeface="宋体" panose="02010600030101010101" pitchFamily="2" charset="-122"/>
                    <a:ea typeface="宋体" panose="02010600030101010101" pitchFamily="2" charset="-122"/>
                  </a:rPr>
                  <a:t>=1,2,..n),</a:t>
                </a:r>
                <a:r>
                  <a:rPr lang="zh-CN" altLang="en-US" dirty="0">
                    <a:solidFill>
                      <a:srgbClr val="000000"/>
                    </a:solidFill>
                    <a:latin typeface="宋体" panose="02010600030101010101" pitchFamily="2" charset="-122"/>
                    <a:ea typeface="宋体" panose="02010600030101010101" pitchFamily="2" charset="-122"/>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𝜉</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oMath>
                </a14:m>
                <a:r>
                  <a:rPr lang="en-US" altLang="zh-CN" dirty="0">
                    <a:solidFill>
                      <a:srgbClr val="000000"/>
                    </a:solidFill>
                    <a:latin typeface="宋体" panose="02010600030101010101" pitchFamily="2" charset="-122"/>
                    <a:ea typeface="宋体" panose="02010600030101010101" pitchFamily="2" charset="-122"/>
                  </a:rPr>
                  <a:t>0(</a:t>
                </a:r>
                <a:r>
                  <a:rPr lang="en-US" altLang="zh-CN" dirty="0" err="1">
                    <a:solidFill>
                      <a:srgbClr val="000000"/>
                    </a:solidFill>
                    <a:latin typeface="宋体" panose="02010600030101010101" pitchFamily="2" charset="-122"/>
                    <a:ea typeface="宋体" panose="02010600030101010101" pitchFamily="2" charset="-122"/>
                  </a:rPr>
                  <a:t>i</a:t>
                </a:r>
                <a:r>
                  <a:rPr lang="en-US" altLang="zh-CN" dirty="0">
                    <a:solidFill>
                      <a:srgbClr val="000000"/>
                    </a:solidFill>
                    <a:latin typeface="宋体" panose="02010600030101010101" pitchFamily="2" charset="-122"/>
                    <a:ea typeface="宋体" panose="02010600030101010101" pitchFamily="2" charset="-122"/>
                  </a:rPr>
                  <a:t>=1,2,..n)</a:t>
                </a:r>
              </a:p>
              <a:p>
                <a:pPr>
                  <a:lnSpc>
                    <a:spcPct val="150000"/>
                  </a:lnSpc>
                </a:pPr>
                <a:r>
                  <a:rPr lang="zh-CN" altLang="en-US" dirty="0">
                    <a:solidFill>
                      <a:srgbClr val="000000"/>
                    </a:solidFill>
                    <a:latin typeface="宋体" panose="02010600030101010101" pitchFamily="2" charset="-122"/>
                    <a:ea typeface="宋体" panose="02010600030101010101" pitchFamily="2" charset="-122"/>
                  </a:rPr>
                  <a:t>在这里</a:t>
                </a:r>
                <a:r>
                  <a:rPr lang="en-US" altLang="zh-CN" dirty="0">
                    <a:solidFill>
                      <a:srgbClr val="000000"/>
                    </a:solidFill>
                    <a:latin typeface="宋体" panose="02010600030101010101" pitchFamily="2" charset="-122"/>
                    <a:ea typeface="宋体" panose="02010600030101010101" pitchFamily="2" charset="-122"/>
                  </a:rPr>
                  <a:t>C</a:t>
                </a:r>
                <a:r>
                  <a:rPr lang="zh-CN" altLang="en-US" dirty="0">
                    <a:solidFill>
                      <a:srgbClr val="000000"/>
                    </a:solidFill>
                    <a:latin typeface="宋体" panose="02010600030101010101" pitchFamily="2" charset="-122"/>
                    <a:ea typeface="宋体" panose="02010600030101010101" pitchFamily="2" charset="-122"/>
                  </a:rPr>
                  <a:t>＞</a:t>
                </a:r>
                <a:r>
                  <a:rPr lang="en-US" altLang="zh-CN" dirty="0">
                    <a:solidFill>
                      <a:srgbClr val="000000"/>
                    </a:solidFill>
                    <a:latin typeface="宋体" panose="02010600030101010101" pitchFamily="2" charset="-122"/>
                    <a:ea typeface="宋体" panose="02010600030101010101" pitchFamily="2" charset="-122"/>
                  </a:rPr>
                  <a:t>0,</a:t>
                </a:r>
                <a:r>
                  <a:rPr lang="zh-CN" altLang="en-US" dirty="0">
                    <a:solidFill>
                      <a:srgbClr val="000000"/>
                    </a:solidFill>
                    <a:latin typeface="宋体" panose="02010600030101010101" pitchFamily="2" charset="-122"/>
                    <a:ea typeface="宋体" panose="02010600030101010101" pitchFamily="2" charset="-122"/>
                  </a:rPr>
                  <a:t>为惩罚参数，</a:t>
                </a:r>
                <a:r>
                  <a:rPr lang="zh-CN" altLang="en-US" b="0" i="0" dirty="0">
                    <a:solidFill>
                      <a:srgbClr val="000000"/>
                    </a:solidFill>
                    <a:effectLst/>
                    <a:latin typeface="宋体" panose="02010600030101010101" pitchFamily="2" charset="-122"/>
                    <a:ea typeface="宋体" panose="02010600030101010101" pitchFamily="2" charset="-122"/>
                  </a:rPr>
                  <a:t>可以理解为我们一般回归和分类问题正则化时候的参数。</a:t>
                </a:r>
                <a:r>
                  <a:rPr lang="en-US" altLang="zh-CN" b="0" i="0" dirty="0">
                    <a:solidFill>
                      <a:srgbClr val="000000"/>
                    </a:solidFill>
                    <a:effectLst/>
                    <a:latin typeface="宋体" panose="02010600030101010101" pitchFamily="2" charset="-122"/>
                    <a:ea typeface="宋体" panose="02010600030101010101" pitchFamily="2" charset="-122"/>
                  </a:rPr>
                  <a:t>C</a:t>
                </a:r>
                <a:r>
                  <a:rPr lang="zh-CN" altLang="en-US" dirty="0">
                    <a:solidFill>
                      <a:srgbClr val="000000"/>
                    </a:solidFill>
                    <a:latin typeface="宋体" panose="02010600030101010101" pitchFamily="2" charset="-122"/>
                    <a:ea typeface="宋体" panose="02010600030101010101" pitchFamily="2" charset="-122"/>
                  </a:rPr>
                  <a:t>越大，</a:t>
                </a:r>
                <a:r>
                  <a:rPr lang="zh-CN" altLang="en-US" b="0" i="0" dirty="0">
                    <a:solidFill>
                      <a:srgbClr val="000000"/>
                    </a:solidFill>
                    <a:effectLst/>
                    <a:latin typeface="宋体" panose="02010600030101010101" pitchFamily="2" charset="-122"/>
                    <a:ea typeface="宋体" panose="02010600030101010101" pitchFamily="2" charset="-122"/>
                  </a:rPr>
                  <a:t>对误分类的惩罚越大，</a:t>
                </a:r>
                <a:r>
                  <a:rPr lang="en-US" altLang="zh-CN" b="0" i="0" dirty="0">
                    <a:solidFill>
                      <a:srgbClr val="000000"/>
                    </a:solidFill>
                    <a:effectLst/>
                    <a:latin typeface="宋体" panose="02010600030101010101" pitchFamily="2" charset="-122"/>
                    <a:ea typeface="宋体" panose="02010600030101010101" pitchFamily="2" charset="-122"/>
                  </a:rPr>
                  <a:t>C</a:t>
                </a:r>
                <a:r>
                  <a:rPr lang="zh-CN" altLang="en-US" b="0" i="0" dirty="0">
                    <a:solidFill>
                      <a:srgbClr val="000000"/>
                    </a:solidFill>
                    <a:effectLst/>
                    <a:latin typeface="宋体" panose="02010600030101010101" pitchFamily="2" charset="-122"/>
                    <a:ea typeface="宋体" panose="02010600030101010101" pitchFamily="2" charset="-122"/>
                  </a:rPr>
                  <a:t>越小，对误分类的惩罚越小。</a:t>
                </a:r>
                <a:endParaRPr lang="en-US" altLang="zh-CN" dirty="0">
                  <a:solidFill>
                    <a:srgbClr val="000000"/>
                  </a:solidFill>
                  <a:latin typeface="宋体" panose="02010600030101010101" pitchFamily="2" charset="-122"/>
                  <a:ea typeface="宋体" panose="02010600030101010101" pitchFamily="2" charset="-122"/>
                </a:endParaRPr>
              </a:p>
              <a:p>
                <a:pPr>
                  <a:lnSpc>
                    <a:spcPct val="150000"/>
                  </a:lnSpc>
                </a:pPr>
                <a:endParaRPr lang="en-US" altLang="zh-CN" b="0" i="0" dirty="0">
                  <a:solidFill>
                    <a:srgbClr val="000000"/>
                  </a:solidFill>
                  <a:effectLst/>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mc:Choice>
        <mc:Fallback xmlns="">
          <p:sp>
            <p:nvSpPr>
              <p:cNvPr id="29" name="文本框 28">
                <a:extLst>
                  <a:ext uri="{FF2B5EF4-FFF2-40B4-BE49-F238E27FC236}">
                    <a16:creationId xmlns:a16="http://schemas.microsoft.com/office/drawing/2014/main" id="{3A374B72-A218-4CAD-B026-7B8726BD0D6F}"/>
                  </a:ext>
                </a:extLst>
              </p:cNvPr>
              <p:cNvSpPr txBox="1">
                <a:spLocks noRot="1" noChangeAspect="1" noMove="1" noResize="1" noEditPoints="1" noAdjustHandles="1" noChangeArrowheads="1" noChangeShapeType="1" noTextEdit="1"/>
              </p:cNvSpPr>
              <p:nvPr/>
            </p:nvSpPr>
            <p:spPr>
              <a:xfrm>
                <a:off x="-59634" y="1091168"/>
                <a:ext cx="9203634" cy="4368055"/>
              </a:xfrm>
              <a:prstGeom prst="rect">
                <a:avLst/>
              </a:prstGeom>
              <a:blipFill>
                <a:blip r:embed="rId4"/>
                <a:stretch>
                  <a:fillRect l="-530" r="-19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0899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3607078" cy="400110"/>
          </a:xfrm>
          <a:prstGeom prst="rect">
            <a:avLst/>
          </a:prstGeom>
        </p:spPr>
        <p:txBody>
          <a:bodyPr wrap="none">
            <a:spAutoFit/>
          </a:bodyPr>
          <a:lstStyle/>
          <a:p>
            <a:pPr lvl="0">
              <a:defRPr/>
            </a:pPr>
            <a:r>
              <a:rPr lang="zh-CN" altLang="en-US" sz="2000" b="1" dirty="0">
                <a:solidFill>
                  <a:prstClr val="white"/>
                </a:solidFill>
                <a:latin typeface="微软雅黑" panose="020B0503020204020204" pitchFamily="34" charset="-122"/>
                <a:ea typeface="微软雅黑" panose="020B0503020204020204" pitchFamily="34" charset="-122"/>
              </a:rPr>
              <a:t>线性分类</a:t>
            </a:r>
            <a:r>
              <a:rPr lang="en-US" altLang="zh-CN" sz="2000" b="1" dirty="0">
                <a:solidFill>
                  <a:prstClr val="white"/>
                </a:solidFill>
                <a:latin typeface="微软雅黑" panose="020B0503020204020204" pitchFamily="34" charset="-122"/>
                <a:ea typeface="微软雅黑" panose="020B0503020204020204" pitchFamily="34" charset="-122"/>
              </a:rPr>
              <a:t>SVM</a:t>
            </a:r>
            <a:r>
              <a:rPr lang="zh-CN" altLang="en-US" sz="2000" b="1" dirty="0">
                <a:solidFill>
                  <a:prstClr val="white"/>
                </a:solidFill>
                <a:latin typeface="微软雅黑" panose="020B0503020204020204" pitchFamily="34" charset="-122"/>
                <a:ea typeface="微软雅黑" panose="020B0503020204020204" pitchFamily="34" charset="-122"/>
              </a:rPr>
              <a:t>的软间隔最大化</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D8DCDB4-F975-4BAB-A223-25F1A6D2CD7A}"/>
                  </a:ext>
                </a:extLst>
              </p:cNvPr>
              <p:cNvSpPr txBox="1"/>
              <p:nvPr/>
            </p:nvSpPr>
            <p:spPr>
              <a:xfrm>
                <a:off x="-49696" y="603886"/>
                <a:ext cx="9243391" cy="1045671"/>
              </a:xfrm>
              <a:prstGeom prst="rect">
                <a:avLst/>
              </a:prstGeom>
              <a:noFill/>
            </p:spPr>
            <p:txBody>
              <a:bodyPr wrap="square">
                <a:spAutoFit/>
              </a:bodyPr>
              <a:lstStyle/>
              <a:p>
                <a:pPr>
                  <a:lnSpc>
                    <a:spcPct val="150000"/>
                  </a:lnSpc>
                </a:pPr>
                <a:r>
                  <a:rPr lang="zh-CN" altLang="en-US" b="0" i="0" dirty="0">
                    <a:solidFill>
                      <a:srgbClr val="4D4D4D"/>
                    </a:solidFill>
                    <a:effectLst/>
                    <a:latin typeface="宋体" panose="02010600030101010101" pitchFamily="2" charset="-122"/>
                    <a:ea typeface="宋体" panose="02010600030101010101" pitchFamily="2" charset="-122"/>
                  </a:rPr>
                  <a:t>和线性可分</a:t>
                </a:r>
                <a:r>
                  <a:rPr lang="en-US" altLang="zh-CN" b="0" i="0" dirty="0">
                    <a:solidFill>
                      <a:srgbClr val="4D4D4D"/>
                    </a:solidFill>
                    <a:effectLst/>
                    <a:latin typeface="宋体" panose="02010600030101010101" pitchFamily="2" charset="-122"/>
                    <a:ea typeface="宋体" panose="02010600030101010101" pitchFamily="2" charset="-122"/>
                  </a:rPr>
                  <a:t>SVM</a:t>
                </a:r>
                <a:r>
                  <a:rPr lang="zh-CN" altLang="en-US" b="0" i="0" dirty="0">
                    <a:solidFill>
                      <a:srgbClr val="4D4D4D"/>
                    </a:solidFill>
                    <a:effectLst/>
                    <a:latin typeface="宋体" panose="02010600030101010101" pitchFamily="2" charset="-122"/>
                    <a:ea typeface="宋体" panose="02010600030101010101" pitchFamily="2" charset="-122"/>
                  </a:rPr>
                  <a:t>的优化方式类似，首先将软间隔最大化的约束问题用拉格朗日函数转化为无约束问题：</a:t>
                </a:r>
                <a14:m>
                  <m:oMath xmlns:m="http://schemas.openxmlformats.org/officeDocument/2006/math">
                    <m:r>
                      <a:rPr lang="zh-CN" altLang="en-US" i="1" smtClean="0">
                        <a:latin typeface="Cambria Math" panose="02040503050406030204" pitchFamily="18" charset="0"/>
                      </a:rPr>
                      <m:t>𝐿</m:t>
                    </m:r>
                    <m:d>
                      <m:dPr>
                        <m:ctrlPr>
                          <a:rPr lang="zh-CN" altLang="en-US" i="1" smtClean="0">
                            <a:solidFill>
                              <a:srgbClr val="836967"/>
                            </a:solidFill>
                            <a:latin typeface="Cambria Math" panose="02040503050406030204" pitchFamily="18" charset="0"/>
                          </a:rPr>
                        </m:ctrlPr>
                      </m:dPr>
                      <m:e>
                        <m:r>
                          <a:rPr lang="zh-CN" altLang="en-US" i="1" smtClean="0">
                            <a:latin typeface="Cambria Math" panose="02040503050406030204" pitchFamily="18" charset="0"/>
                          </a:rPr>
                          <m:t>𝜔</m:t>
                        </m:r>
                        <m:r>
                          <a:rPr lang="zh-CN" altLang="en-US" i="1" smtClean="0">
                            <a:latin typeface="Cambria Math" panose="02040503050406030204" pitchFamily="18" charset="0"/>
                          </a:rPr>
                          <m:t>,</m:t>
                        </m:r>
                        <m:r>
                          <a:rPr lang="zh-CN" altLang="en-US" i="1" smtClean="0">
                            <a:latin typeface="Cambria Math" panose="02040503050406030204" pitchFamily="18" charset="0"/>
                          </a:rPr>
                          <m:t>𝑏</m:t>
                        </m:r>
                        <m:r>
                          <a:rPr lang="zh-CN" altLang="en-US" i="1" smtClean="0">
                            <a:latin typeface="Cambria Math" panose="02040503050406030204" pitchFamily="18" charset="0"/>
                          </a:rPr>
                          <m:t>,</m:t>
                        </m:r>
                        <m:r>
                          <m:rPr>
                            <m:sty m:val="p"/>
                          </m:rPr>
                          <a:rPr lang="en-US" altLang="zh-CN" i="1">
                            <a:latin typeface="Cambria Math" panose="02040503050406030204" pitchFamily="18" charset="0"/>
                          </a:rPr>
                          <m:t>α</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μ</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ξ</m:t>
                        </m:r>
                      </m:e>
                    </m:d>
                    <m:r>
                      <a:rPr lang="zh-CN" altLang="en-US" i="1" smtClean="0">
                        <a:latin typeface="Cambria Math" panose="02040503050406030204" pitchFamily="18" charset="0"/>
                      </a:rPr>
                      <m:t>=</m:t>
                    </m:r>
                    <m:f>
                      <m:fPr>
                        <m:ctrlPr>
                          <a:rPr lang="zh-CN" altLang="en-US" i="1" smtClean="0">
                            <a:solidFill>
                              <a:srgbClr val="836967"/>
                            </a:solidFill>
                            <a:latin typeface="Cambria Math" panose="02040503050406030204" pitchFamily="18" charset="0"/>
                          </a:rPr>
                        </m:ctrlPr>
                      </m:fPr>
                      <m:num>
                        <m:r>
                          <a:rPr lang="zh-CN" altLang="en-US" i="1" smtClean="0">
                            <a:latin typeface="Cambria Math" panose="02040503050406030204" pitchFamily="18" charset="0"/>
                          </a:rPr>
                          <m:t>1</m:t>
                        </m:r>
                      </m:num>
                      <m:den>
                        <m:r>
                          <a:rPr lang="zh-CN" altLang="en-US" i="1" smtClean="0">
                            <a:latin typeface="Cambria Math" panose="02040503050406030204" pitchFamily="18" charset="0"/>
                          </a:rPr>
                          <m:t>2</m:t>
                        </m:r>
                      </m:den>
                    </m:f>
                    <m:r>
                      <a:rPr lang="en-US" altLang="zh-CN" i="1">
                        <a:latin typeface="Cambria Math" panose="02040503050406030204" pitchFamily="18" charset="0"/>
                      </a:rPr>
                      <m:t>|</m:t>
                    </m:r>
                    <m:r>
                      <a:rPr lang="en-US" altLang="zh-CN" i="1" smtClean="0">
                        <a:latin typeface="Cambria Math" panose="02040503050406030204" pitchFamily="18" charset="0"/>
                      </a:rPr>
                      <m:t>|</m:t>
                    </m:r>
                    <m:r>
                      <a:rPr lang="zh-CN" altLang="en-US" i="1">
                        <a:latin typeface="Cambria Math" panose="02040503050406030204" pitchFamily="18" charset="0"/>
                      </a:rPr>
                      <m:t>𝜔</m:t>
                    </m:r>
                    <m:r>
                      <a:rPr lang="en-US" altLang="zh-CN" i="1">
                        <a:latin typeface="Cambria Math" panose="02040503050406030204" pitchFamily="18" charset="0"/>
                      </a:rPr>
                      <m:t>|</m:t>
                    </m:r>
                    <m:r>
                      <a:rPr lang="en-US" altLang="zh-CN" i="1" smtClean="0">
                        <a:latin typeface="Cambria Math" panose="02040503050406030204" pitchFamily="18" charset="0"/>
                      </a:rPr>
                      <m:t>|</m:t>
                    </m:r>
                    <m:r>
                      <a:rPr lang="en-US" altLang="zh-CN" b="0" i="1" baseline="30000"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𝐶</m:t>
                    </m:r>
                    <m:nary>
                      <m:naryPr>
                        <m:chr m:val="∑"/>
                        <m:limLoc m:val="undOvr"/>
                        <m:grow m:val="on"/>
                        <m:ctrlPr>
                          <a:rPr lang="en-US" altLang="zh-CN" i="1" smtClean="0">
                            <a:latin typeface="Cambria Math" panose="02040503050406030204" pitchFamily="18" charset="0"/>
                          </a:rPr>
                        </m:ctrlPr>
                      </m:naryPr>
                      <m:sub>
                        <m:r>
                          <a:rPr lang="en-US" altLang="zh-CN" i="1" smtClean="0">
                            <a:latin typeface="Cambria Math" panose="02040503050406030204" pitchFamily="18" charset="0"/>
                          </a:rPr>
                          <m:t>𝑖</m:t>
                        </m:r>
                        <m:r>
                          <a:rPr lang="en-US" altLang="zh-CN" i="1" smtClean="0">
                            <a:latin typeface="Cambria Math" panose="02040503050406030204" pitchFamily="18" charset="0"/>
                          </a:rPr>
                          <m:t>=1</m:t>
                        </m:r>
                      </m:sub>
                      <m:sup>
                        <m:r>
                          <a:rPr lang="en-US" altLang="zh-CN" i="1" smtClean="0">
                            <a:latin typeface="Cambria Math" panose="02040503050406030204" pitchFamily="18" charset="0"/>
                          </a:rPr>
                          <m:t>𝑛</m:t>
                        </m:r>
                      </m:sup>
                      <m:e>
                        <m:sSub>
                          <m:sSubPr>
                            <m:ctrlPr>
                              <a:rPr lang="en-US" altLang="zh-CN" i="1" smtClean="0">
                                <a:solidFill>
                                  <a:srgbClr val="836967"/>
                                </a:solidFill>
                                <a:latin typeface="Cambria Math" panose="02040503050406030204" pitchFamily="18" charset="0"/>
                              </a:rPr>
                            </m:ctrlPr>
                          </m:sSubPr>
                          <m:e>
                            <m:r>
                              <a:rPr lang="en-US" altLang="zh-CN" i="1" smtClean="0">
                                <a:latin typeface="Cambria Math" panose="02040503050406030204" pitchFamily="18" charset="0"/>
                              </a:rPr>
                              <m:t>𝜉</m:t>
                            </m:r>
                          </m:e>
                          <m:sub>
                            <m:acc>
                              <m:accPr>
                                <m:chr m:val="̇"/>
                                <m:ctrlPr>
                                  <a:rPr lang="en-US" altLang="zh-CN" i="1" smtClean="0">
                                    <a:solidFill>
                                      <a:srgbClr val="836967"/>
                                    </a:solidFill>
                                    <a:latin typeface="Cambria Math" panose="02040503050406030204" pitchFamily="18" charset="0"/>
                                  </a:rPr>
                                </m:ctrlPr>
                              </m:accPr>
                              <m:e>
                                <m:r>
                                  <a:rPr lang="en-US" altLang="zh-CN" i="1" smtClean="0">
                                    <a:latin typeface="Cambria Math" panose="02040503050406030204" pitchFamily="18" charset="0"/>
                                  </a:rPr>
                                  <m:t>𝑖</m:t>
                                </m:r>
                              </m:e>
                            </m:acc>
                          </m:sub>
                        </m:sSub>
                      </m:e>
                    </m:nary>
                    <m:r>
                      <a:rPr lang="en-US" altLang="zh-CN" i="1" smtClean="0">
                        <a:latin typeface="Cambria Math" panose="02040503050406030204" pitchFamily="18" charset="0"/>
                      </a:rPr>
                      <m:t>—</m:t>
                    </m:r>
                    <m:nary>
                      <m:naryPr>
                        <m:chr m:val="∑"/>
                        <m:limLoc m:val="undOvr"/>
                        <m:grow m:val="on"/>
                        <m:ctrlPr>
                          <a:rPr lang="zh-CN" altLang="en-US" i="1" smtClean="0">
                            <a:latin typeface="Cambria Math" panose="02040503050406030204" pitchFamily="18" charset="0"/>
                          </a:rPr>
                        </m:ctrlPr>
                      </m:naryPr>
                      <m:sub>
                        <m:r>
                          <a:rPr lang="zh-CN" altLang="en-US" i="1" smtClean="0">
                            <a:latin typeface="Cambria Math" panose="02040503050406030204" pitchFamily="18" charset="0"/>
                          </a:rPr>
                          <m:t>𝑖</m:t>
                        </m:r>
                        <m:r>
                          <a:rPr lang="zh-CN" altLang="en-US" i="1" smtClean="0">
                            <a:latin typeface="Cambria Math" panose="02040503050406030204" pitchFamily="18" charset="0"/>
                          </a:rPr>
                          <m:t>=1</m:t>
                        </m:r>
                      </m:sub>
                      <m:sup>
                        <m:r>
                          <a:rPr lang="zh-CN" altLang="en-US" i="1" smtClean="0">
                            <a:latin typeface="Cambria Math" panose="02040503050406030204" pitchFamily="18" charset="0"/>
                          </a:rPr>
                          <m:t>𝑛</m:t>
                        </m:r>
                      </m:sup>
                      <m:e>
                        <m:sSub>
                          <m:sSubPr>
                            <m:ctrlPr>
                              <a:rPr lang="zh-CN" altLang="en-US" i="1" smtClean="0">
                                <a:solidFill>
                                  <a:srgbClr val="836967"/>
                                </a:solidFill>
                                <a:latin typeface="Cambria Math" panose="02040503050406030204" pitchFamily="18" charset="0"/>
                              </a:rPr>
                            </m:ctrlPr>
                          </m:sSubPr>
                          <m:e>
                            <m:r>
                              <m:rPr>
                                <m:sty m:val="p"/>
                              </m:rPr>
                              <a:rPr lang="en-US" altLang="zh-CN" i="1">
                                <a:latin typeface="Cambria Math" panose="02040503050406030204" pitchFamily="18" charset="0"/>
                              </a:rPr>
                              <m:t>α</m:t>
                            </m:r>
                          </m:e>
                          <m:sub>
                            <m:r>
                              <a:rPr lang="zh-CN" altLang="en-US" i="1" smtClean="0">
                                <a:latin typeface="Cambria Math" panose="02040503050406030204" pitchFamily="18" charset="0"/>
                              </a:rPr>
                              <m:t>𝑖</m:t>
                            </m:r>
                          </m:sub>
                        </m:sSub>
                        <m:d>
                          <m:dPr>
                            <m:ctrlPr>
                              <a:rPr lang="zh-CN" altLang="en-US" i="1" smtClean="0">
                                <a:solidFill>
                                  <a:srgbClr val="836967"/>
                                </a:solidFill>
                                <a:latin typeface="Cambria Math" panose="02040503050406030204" pitchFamily="18" charset="0"/>
                              </a:rPr>
                            </m:ctrlPr>
                          </m:dPr>
                          <m:e>
                            <m:sSub>
                              <m:sSubPr>
                                <m:ctrlPr>
                                  <a:rPr lang="zh-CN" altLang="en-US" i="1" smtClean="0">
                                    <a:solidFill>
                                      <a:srgbClr val="836967"/>
                                    </a:solidFill>
                                    <a:latin typeface="Cambria Math" panose="02040503050406030204" pitchFamily="18" charset="0"/>
                                  </a:rPr>
                                </m:ctrlPr>
                              </m:sSubPr>
                              <m:e>
                                <m:r>
                                  <a:rPr lang="zh-CN" altLang="en-US" i="1" smtClean="0">
                                    <a:latin typeface="Cambria Math" panose="02040503050406030204" pitchFamily="18" charset="0"/>
                                  </a:rPr>
                                  <m:t>𝑦</m:t>
                                </m:r>
                              </m:e>
                              <m:sub>
                                <m:r>
                                  <a:rPr lang="zh-CN" altLang="en-US" i="1" smtClean="0">
                                    <a:latin typeface="Cambria Math" panose="02040503050406030204" pitchFamily="18" charset="0"/>
                                  </a:rPr>
                                  <m:t>𝑖</m:t>
                                </m:r>
                              </m:sub>
                            </m:sSub>
                            <m:d>
                              <m:dPr>
                                <m:ctrlPr>
                                  <a:rPr lang="zh-CN" altLang="en-US" i="1" smtClean="0">
                                    <a:solidFill>
                                      <a:srgbClr val="836967"/>
                                    </a:solidFill>
                                    <a:latin typeface="Cambria Math" panose="02040503050406030204" pitchFamily="18" charset="0"/>
                                  </a:rPr>
                                </m:ctrlPr>
                              </m:dPr>
                              <m:e>
                                <m:sSup>
                                  <m:sSupPr>
                                    <m:ctrlPr>
                                      <a:rPr lang="zh-CN" altLang="en-US" i="1" smtClean="0">
                                        <a:solidFill>
                                          <a:srgbClr val="836967"/>
                                        </a:solidFill>
                                        <a:latin typeface="Cambria Math" panose="02040503050406030204" pitchFamily="18" charset="0"/>
                                      </a:rPr>
                                    </m:ctrlPr>
                                  </m:sSupPr>
                                  <m:e>
                                    <m:r>
                                      <a:rPr lang="zh-CN" altLang="en-US" i="1" smtClean="0">
                                        <a:latin typeface="Cambria Math" panose="02040503050406030204" pitchFamily="18" charset="0"/>
                                      </a:rPr>
                                      <m:t>𝜔</m:t>
                                    </m:r>
                                  </m:e>
                                  <m:sup>
                                    <m:r>
                                      <a:rPr lang="zh-CN" altLang="en-US" i="1" smtClean="0">
                                        <a:latin typeface="Cambria Math" panose="02040503050406030204" pitchFamily="18" charset="0"/>
                                      </a:rPr>
                                      <m:t>𝑇</m:t>
                                    </m:r>
                                  </m:sup>
                                </m:sSup>
                                <m:sSub>
                                  <m:sSubPr>
                                    <m:ctrlPr>
                                      <a:rPr lang="zh-CN" altLang="en-US" i="1" smtClean="0">
                                        <a:solidFill>
                                          <a:srgbClr val="836967"/>
                                        </a:solidFill>
                                        <a:latin typeface="Cambria Math" panose="02040503050406030204" pitchFamily="18" charset="0"/>
                                      </a:rPr>
                                    </m:ctrlPr>
                                  </m:sSubPr>
                                  <m:e>
                                    <m:r>
                                      <a:rPr lang="zh-CN" altLang="en-US" i="1" smtClean="0">
                                        <a:latin typeface="Cambria Math" panose="02040503050406030204" pitchFamily="18" charset="0"/>
                                      </a:rPr>
                                      <m:t>𝑥</m:t>
                                    </m:r>
                                  </m:e>
                                  <m:sub>
                                    <m:r>
                                      <a:rPr lang="zh-CN" altLang="en-US" i="1" smtClean="0">
                                        <a:latin typeface="Cambria Math" panose="02040503050406030204" pitchFamily="18" charset="0"/>
                                      </a:rPr>
                                      <m:t>𝑖</m:t>
                                    </m:r>
                                  </m:sub>
                                </m:sSub>
                                <m:r>
                                  <a:rPr lang="zh-CN" altLang="en-US" i="1" smtClean="0">
                                    <a:latin typeface="Cambria Math" panose="02040503050406030204" pitchFamily="18" charset="0"/>
                                  </a:rPr>
                                  <m:t>+</m:t>
                                </m:r>
                                <m:r>
                                  <a:rPr lang="zh-CN" altLang="en-US" i="1" smtClean="0">
                                    <a:latin typeface="Cambria Math" panose="02040503050406030204" pitchFamily="18" charset="0"/>
                                  </a:rPr>
                                  <m:t>𝑏</m:t>
                                </m:r>
                              </m:e>
                            </m:d>
                            <m:r>
                              <a:rPr lang="zh-CN" altLang="en-US" i="1" smtClean="0">
                                <a:latin typeface="Cambria Math" panose="02040503050406030204" pitchFamily="18" charset="0"/>
                              </a:rPr>
                              <m:t>−1</m:t>
                            </m:r>
                            <m:r>
                              <a:rPr lang="en-US" altLang="zh-CN" b="0" i="1" smtClean="0">
                                <a:latin typeface="Cambria Math" panose="02040503050406030204" pitchFamily="18" charset="0"/>
                              </a:rPr>
                              <m:t>+</m:t>
                            </m:r>
                            <m:sSub>
                              <m:sSubPr>
                                <m:ctrlPr>
                                  <a:rPr lang="en-US" altLang="zh-CN" i="1">
                                    <a:solidFill>
                                      <a:srgbClr val="836967"/>
                                    </a:solidFill>
                                    <a:latin typeface="Cambria Math" panose="02040503050406030204" pitchFamily="18" charset="0"/>
                                  </a:rPr>
                                </m:ctrlPr>
                              </m:sSubPr>
                              <m:e>
                                <m:r>
                                  <a:rPr lang="en-US" altLang="zh-CN" i="1">
                                    <a:latin typeface="Cambria Math" panose="02040503050406030204" pitchFamily="18" charset="0"/>
                                  </a:rPr>
                                  <m:t>𝜉</m:t>
                                </m:r>
                              </m:e>
                              <m:sub>
                                <m:acc>
                                  <m:accPr>
                                    <m:chr m:val="̇"/>
                                    <m:ctrlPr>
                                      <a:rPr lang="en-US" altLang="zh-CN" i="1">
                                        <a:solidFill>
                                          <a:srgbClr val="836967"/>
                                        </a:solidFill>
                                        <a:latin typeface="Cambria Math" panose="02040503050406030204" pitchFamily="18" charset="0"/>
                                      </a:rPr>
                                    </m:ctrlPr>
                                  </m:accPr>
                                  <m:e>
                                    <m:r>
                                      <a:rPr lang="en-US" altLang="zh-CN" i="1">
                                        <a:latin typeface="Cambria Math" panose="02040503050406030204" pitchFamily="18" charset="0"/>
                                      </a:rPr>
                                      <m:t>𝑖</m:t>
                                    </m:r>
                                  </m:e>
                                </m:acc>
                              </m:sub>
                            </m:sSub>
                          </m:e>
                        </m:d>
                        <m:r>
                          <a:rPr lang="en-US" altLang="zh-CN" b="0" i="1" smtClean="0">
                            <a:latin typeface="Cambria Math" panose="02040503050406030204" pitchFamily="18" charset="0"/>
                          </a:rPr>
                          <m:t>−</m:t>
                        </m:r>
                        <m:nary>
                          <m:naryPr>
                            <m:chr m:val="∑"/>
                            <m:limLoc m:val="undOvr"/>
                            <m:grow m:val="on"/>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smtClean="0">
                                    <a:solidFill>
                                      <a:srgbClr val="836967"/>
                                    </a:solidFill>
                                    <a:latin typeface="Cambria Math" panose="02040503050406030204" pitchFamily="18" charset="0"/>
                                  </a:rPr>
                                </m:ctrlPr>
                              </m:sSubPr>
                              <m:e>
                                <m:r>
                                  <a:rPr lang="en-US" altLang="zh-CN" i="1">
                                    <a:solidFill>
                                      <a:srgbClr val="836967"/>
                                    </a:solidFill>
                                    <a:latin typeface="Cambria Math" panose="02040503050406030204" pitchFamily="18" charset="0"/>
                                  </a:rPr>
                                  <m:t>𝜇</m:t>
                                </m:r>
                              </m:e>
                              <m:sub>
                                <m:r>
                                  <a:rPr lang="en-US" altLang="zh-CN" i="1">
                                    <a:solidFill>
                                      <a:srgbClr val="836967"/>
                                    </a:solidFill>
                                    <a:latin typeface="Cambria Math" panose="02040503050406030204" pitchFamily="18" charset="0"/>
                                  </a:rPr>
                                  <m:t>𝑖</m:t>
                                </m:r>
                              </m:sub>
                            </m:sSub>
                            <m:sSub>
                              <m:sSubPr>
                                <m:ctrlPr>
                                  <a:rPr lang="en-US" altLang="zh-CN" i="1">
                                    <a:solidFill>
                                      <a:srgbClr val="836967"/>
                                    </a:solidFill>
                                    <a:latin typeface="Cambria Math" panose="02040503050406030204" pitchFamily="18" charset="0"/>
                                  </a:rPr>
                                </m:ctrlPr>
                              </m:sSubPr>
                              <m:e>
                                <m:r>
                                  <a:rPr lang="en-US" altLang="zh-CN" i="1">
                                    <a:latin typeface="Cambria Math" panose="02040503050406030204" pitchFamily="18" charset="0"/>
                                  </a:rPr>
                                  <m:t>𝜉</m:t>
                                </m:r>
                              </m:e>
                              <m:sub>
                                <m:acc>
                                  <m:accPr>
                                    <m:chr m:val="̇"/>
                                    <m:ctrlPr>
                                      <a:rPr lang="en-US" altLang="zh-CN" i="1">
                                        <a:solidFill>
                                          <a:srgbClr val="836967"/>
                                        </a:solidFill>
                                        <a:latin typeface="Cambria Math" panose="02040503050406030204" pitchFamily="18" charset="0"/>
                                      </a:rPr>
                                    </m:ctrlPr>
                                  </m:accPr>
                                  <m:e>
                                    <m:r>
                                      <a:rPr lang="en-US" altLang="zh-CN" i="1">
                                        <a:latin typeface="Cambria Math" panose="02040503050406030204" pitchFamily="18" charset="0"/>
                                      </a:rPr>
                                      <m:t>𝑖</m:t>
                                    </m:r>
                                  </m:e>
                                </m:acc>
                              </m:sub>
                            </m:sSub>
                          </m:e>
                        </m:nary>
                      </m:e>
                    </m:nary>
                  </m:oMath>
                </a14:m>
                <a:endParaRPr lang="en-US" altLang="zh-CN" b="0" i="0" dirty="0">
                  <a:solidFill>
                    <a:srgbClr val="4D4D4D"/>
                  </a:solidFill>
                  <a:effectLst/>
                  <a:latin typeface="宋体" panose="02010600030101010101" pitchFamily="2" charset="-122"/>
                  <a:ea typeface="宋体" panose="02010600030101010101" pitchFamily="2" charset="-122"/>
                </a:endParaRPr>
              </a:p>
            </p:txBody>
          </p:sp>
        </mc:Choice>
        <mc:Fallback xmlns="">
          <p:sp>
            <p:nvSpPr>
              <p:cNvPr id="26" name="文本框 25">
                <a:extLst>
                  <a:ext uri="{FF2B5EF4-FFF2-40B4-BE49-F238E27FC236}">
                    <a16:creationId xmlns:a16="http://schemas.microsoft.com/office/drawing/2014/main" id="{8D8DCDB4-F975-4BAB-A223-25F1A6D2CD7A}"/>
                  </a:ext>
                </a:extLst>
              </p:cNvPr>
              <p:cNvSpPr txBox="1">
                <a:spLocks noRot="1" noChangeAspect="1" noMove="1" noResize="1" noEditPoints="1" noAdjustHandles="1" noChangeArrowheads="1" noChangeShapeType="1" noTextEdit="1"/>
              </p:cNvSpPr>
              <p:nvPr/>
            </p:nvSpPr>
            <p:spPr>
              <a:xfrm>
                <a:off x="-49696" y="603886"/>
                <a:ext cx="9243391" cy="1045671"/>
              </a:xfrm>
              <a:prstGeom prst="rect">
                <a:avLst/>
              </a:prstGeom>
              <a:blipFill>
                <a:blip r:embed="rId3"/>
                <a:stretch>
                  <a:fillRect l="-594" r="-989" b="-7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C476FBC-C7BF-42BA-BAC1-9435D2561880}"/>
                  </a:ext>
                </a:extLst>
              </p:cNvPr>
              <p:cNvSpPr txBox="1"/>
              <p:nvPr/>
            </p:nvSpPr>
            <p:spPr>
              <a:xfrm>
                <a:off x="-49697" y="1555891"/>
                <a:ext cx="9243391" cy="1105816"/>
              </a:xfrm>
              <a:prstGeom prst="rect">
                <a:avLst/>
              </a:prstGeom>
              <a:noFill/>
            </p:spPr>
            <p:txBody>
              <a:bodyPr wrap="square">
                <a:spAutoFit/>
              </a:bodyPr>
              <a:lstStyle/>
              <a:p>
                <a:pPr>
                  <a:lnSpc>
                    <a:spcPct val="150000"/>
                  </a:lnSpc>
                </a:pPr>
                <a:r>
                  <a:rPr lang="zh-CN" altLang="en-US" b="0" i="0" dirty="0">
                    <a:solidFill>
                      <a:srgbClr val="4D4D4D"/>
                    </a:solidFill>
                    <a:effectLst/>
                    <a:latin typeface="宋体" panose="02010600030101010101" pitchFamily="2" charset="-122"/>
                    <a:ea typeface="宋体" panose="02010600030101010101" pitchFamily="2" charset="-122"/>
                  </a:rPr>
                  <a:t>其中</a:t>
                </a:r>
                <a14:m>
                  <m:oMath xmlns:m="http://schemas.openxmlformats.org/officeDocument/2006/math">
                    <m:sSub>
                      <m:sSubPr>
                        <m:ctrlPr>
                          <a:rPr lang="en-US" altLang="zh-CN" i="1" smtClean="0">
                            <a:solidFill>
                              <a:srgbClr val="836967"/>
                            </a:solidFill>
                            <a:latin typeface="Cambria Math" panose="02040503050406030204" pitchFamily="18" charset="0"/>
                          </a:rPr>
                        </m:ctrlPr>
                      </m:sSubPr>
                      <m:e>
                        <m:r>
                          <a:rPr lang="en-US" altLang="zh-CN" i="1">
                            <a:solidFill>
                              <a:srgbClr val="836967"/>
                            </a:solidFill>
                            <a:latin typeface="Cambria Math" panose="02040503050406030204" pitchFamily="18" charset="0"/>
                          </a:rPr>
                          <m:t>𝜇</m:t>
                        </m:r>
                      </m:e>
                      <m:sub>
                        <m:r>
                          <a:rPr lang="en-US" altLang="zh-CN" i="1">
                            <a:solidFill>
                              <a:srgbClr val="836967"/>
                            </a:solidFill>
                            <a:latin typeface="Cambria Math" panose="02040503050406030204" pitchFamily="18" charset="0"/>
                          </a:rPr>
                          <m:t>𝑖</m:t>
                        </m:r>
                      </m:sub>
                    </m:sSub>
                  </m:oMath>
                </a14:m>
                <a:r>
                  <a:rPr lang="zh-CN" altLang="en-US" b="0" i="0" dirty="0">
                    <a:solidFill>
                      <a:srgbClr val="4D4D4D"/>
                    </a:solidFill>
                    <a:effectLst/>
                    <a:latin typeface="宋体" panose="02010600030101010101" pitchFamily="2" charset="-122"/>
                    <a:ea typeface="宋体" panose="02010600030101010101" pitchFamily="2" charset="-122"/>
                  </a:rPr>
                  <a:t>≥</a:t>
                </a:r>
                <a:r>
                  <a:rPr lang="en-US" altLang="zh-CN" b="0" i="0" dirty="0">
                    <a:solidFill>
                      <a:srgbClr val="4D4D4D"/>
                    </a:solidFill>
                    <a:effectLst/>
                    <a:latin typeface="宋体" panose="02010600030101010101" pitchFamily="2" charset="-122"/>
                    <a:ea typeface="宋体" panose="02010600030101010101" pitchFamily="2" charset="-122"/>
                  </a:rPr>
                  <a:t>0</a:t>
                </a:r>
                <a:r>
                  <a:rPr lang="zh-CN" altLang="en-US" dirty="0">
                    <a:solidFill>
                      <a:srgbClr val="836967"/>
                    </a:solidFill>
                  </a:rPr>
                  <a:t> </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en-US" altLang="zh-CN" b="0" i="1" smtClean="0">
                            <a:solidFill>
                              <a:srgbClr val="836967"/>
                            </a:solidFill>
                            <a:latin typeface="Cambria Math" panose="02040503050406030204" pitchFamily="18" charset="0"/>
                          </a:rPr>
                          <m:t>,</m:t>
                        </m:r>
                        <m:r>
                          <m:rPr>
                            <m:sty m:val="p"/>
                          </m:rPr>
                          <a:rPr lang="en-US" altLang="zh-CN" i="1">
                            <a:latin typeface="Cambria Math" panose="02040503050406030204" pitchFamily="18" charset="0"/>
                          </a:rPr>
                          <m:t>α</m:t>
                        </m:r>
                      </m:e>
                      <m:sub>
                        <m:r>
                          <a:rPr lang="zh-CN" altLang="en-US" i="1">
                            <a:latin typeface="Cambria Math" panose="02040503050406030204" pitchFamily="18" charset="0"/>
                          </a:rPr>
                          <m:t>𝑖</m:t>
                        </m:r>
                      </m:sub>
                    </m:sSub>
                  </m:oMath>
                </a14:m>
                <a:r>
                  <a:rPr lang="zh-CN" altLang="en-US" b="0" i="0" dirty="0">
                    <a:solidFill>
                      <a:srgbClr val="4D4D4D"/>
                    </a:solidFill>
                    <a:effectLst/>
                    <a:latin typeface="宋体" panose="02010600030101010101" pitchFamily="2" charset="-122"/>
                    <a:ea typeface="宋体" panose="02010600030101010101" pitchFamily="2" charset="-122"/>
                  </a:rPr>
                  <a:t>≥</a:t>
                </a:r>
                <a:r>
                  <a:rPr lang="en-US" altLang="zh-CN" b="0" i="0" dirty="0">
                    <a:solidFill>
                      <a:srgbClr val="4D4D4D"/>
                    </a:solidFill>
                    <a:effectLst/>
                    <a:latin typeface="宋体" panose="02010600030101010101" pitchFamily="2" charset="-122"/>
                    <a:ea typeface="宋体" panose="02010600030101010101" pitchFamily="2" charset="-122"/>
                  </a:rPr>
                  <a:t>0</a:t>
                </a:r>
                <a:r>
                  <a:rPr lang="zh-CN" altLang="en-US" b="0" i="0" dirty="0">
                    <a:solidFill>
                      <a:srgbClr val="4D4D4D"/>
                    </a:solidFill>
                    <a:effectLst/>
                    <a:latin typeface="宋体" panose="02010600030101010101" pitchFamily="2" charset="-122"/>
                    <a:ea typeface="宋体" panose="02010600030101010101" pitchFamily="2" charset="-122"/>
                  </a:rPr>
                  <a:t>，均为拉格朗日系数</a:t>
                </a:r>
                <a:endParaRPr lang="en-US" altLang="zh-CN" b="0" i="0" dirty="0">
                  <a:solidFill>
                    <a:srgbClr val="4D4D4D"/>
                  </a:solidFill>
                  <a:effectLst/>
                  <a:latin typeface="宋体" panose="02010600030101010101" pitchFamily="2" charset="-122"/>
                  <a:ea typeface="宋体" panose="02010600030101010101" pitchFamily="2" charset="-122"/>
                </a:endParaRPr>
              </a:p>
              <a:p>
                <a:pPr>
                  <a:lnSpc>
                    <a:spcPct val="150000"/>
                  </a:lnSpc>
                </a:pPr>
                <a:r>
                  <a:rPr lang="zh-CN" altLang="en-US" dirty="0">
                    <a:solidFill>
                      <a:srgbClr val="4D4D4D"/>
                    </a:solidFill>
                    <a:latin typeface="宋体" panose="02010600030101010101" pitchFamily="2" charset="-122"/>
                    <a:ea typeface="宋体" panose="02010600030101010101" pitchFamily="2" charset="-122"/>
                  </a:rPr>
                  <a:t>根据拉格朗日对偶性，原始问题的对偶问题是极大极小问题，即为</a:t>
                </a:r>
                <a14:m>
                  <m:oMath xmlns:m="http://schemas.openxmlformats.org/officeDocument/2006/math">
                    <m:limLow>
                      <m:limLowPr>
                        <m:ctrlPr>
                          <a:rPr lang="en-US" altLang="zh-CN" i="1" smtClean="0">
                            <a:solidFill>
                              <a:srgbClr val="836967"/>
                            </a:solidFill>
                            <a:latin typeface="Cambria Math" panose="02040503050406030204" pitchFamily="18" charset="0"/>
                          </a:rPr>
                        </m:ctrlPr>
                      </m:limLowPr>
                      <m:e>
                        <m:r>
                          <m:rPr>
                            <m:sty m:val="p"/>
                          </m:rPr>
                          <a:rPr lang="en-US" altLang="zh-CN" i="1" smtClean="0">
                            <a:latin typeface="Cambria Math" panose="02040503050406030204" pitchFamily="18" charset="0"/>
                          </a:rPr>
                          <m:t>max</m:t>
                        </m:r>
                      </m:e>
                      <m:lim>
                        <m:sSub>
                          <m:sSubPr>
                            <m:ctrlPr>
                              <a:rPr lang="zh-CN" altLang="en-US" i="1">
                                <a:solidFill>
                                  <a:srgbClr val="836967"/>
                                </a:solidFill>
                                <a:latin typeface="Cambria Math" panose="02040503050406030204" pitchFamily="18" charset="0"/>
                              </a:rPr>
                            </m:ctrlPr>
                          </m:sSubPr>
                          <m:e>
                            <m:r>
                              <m:rPr>
                                <m:sty m:val="p"/>
                              </m:rPr>
                              <a:rPr lang="en-US" altLang="zh-CN" i="1">
                                <a:latin typeface="Cambria Math" panose="02040503050406030204" pitchFamily="18" charset="0"/>
                              </a:rPr>
                              <m:t>α</m:t>
                            </m:r>
                          </m:e>
                          <m:sub>
                            <m:r>
                              <a:rPr lang="zh-CN" altLang="en-US" i="1">
                                <a:latin typeface="Cambria Math" panose="02040503050406030204" pitchFamily="18" charset="0"/>
                              </a:rPr>
                              <m:t>𝑖</m:t>
                            </m:r>
                          </m:sub>
                        </m:sSub>
                        <m:r>
                          <a:rPr lang="zh-CN" altLang="en-US" i="1">
                            <a:latin typeface="Cambria Math" panose="02040503050406030204" pitchFamily="18" charset="0"/>
                          </a:rPr>
                          <m:t>≥</m:t>
                        </m:r>
                        <m:r>
                          <a:rPr lang="en-US" altLang="zh-CN" b="0" i="1" smtClean="0">
                            <a:latin typeface="Cambria Math" panose="02040503050406030204" pitchFamily="18" charset="0"/>
                          </a:rPr>
                          <m:t>0</m:t>
                        </m:r>
                      </m:lim>
                    </m:limLow>
                    <m:limLow>
                      <m:limLowPr>
                        <m:ctrlPr>
                          <a:rPr lang="en-US" altLang="zh-CN" i="1" smtClean="0">
                            <a:solidFill>
                              <a:srgbClr val="836967"/>
                            </a:solidFill>
                            <a:latin typeface="Cambria Math" panose="02040503050406030204" pitchFamily="18" charset="0"/>
                          </a:rPr>
                        </m:ctrlPr>
                      </m:limLowPr>
                      <m:e>
                        <m:r>
                          <a:rPr lang="en-US" altLang="zh-CN" b="0" i="1" smtClean="0">
                            <a:solidFill>
                              <a:srgbClr val="836967"/>
                            </a:solidFill>
                            <a:latin typeface="Cambria Math" panose="02040503050406030204" pitchFamily="18" charset="0"/>
                          </a:rPr>
                          <m:t>  </m:t>
                        </m:r>
                        <m:r>
                          <m:rPr>
                            <m:sty m:val="p"/>
                          </m:rPr>
                          <a:rPr lang="en-US" altLang="zh-CN" i="1" smtClean="0">
                            <a:latin typeface="Cambria Math" panose="02040503050406030204" pitchFamily="18" charset="0"/>
                          </a:rPr>
                          <m:t>min</m:t>
                        </m:r>
                      </m:e>
                      <m:lim>
                        <m:r>
                          <a:rPr lang="en-US" altLang="zh-CN" i="1" smtClean="0">
                            <a:latin typeface="Cambria Math" panose="02040503050406030204" pitchFamily="18" charset="0"/>
                          </a:rPr>
                          <m:t>𝜔</m:t>
                        </m:r>
                        <m:r>
                          <a:rPr lang="en-US" altLang="zh-CN" i="1" smtClean="0">
                            <a:latin typeface="Cambria Math" panose="02040503050406030204" pitchFamily="18" charset="0"/>
                          </a:rPr>
                          <m:t>,</m:t>
                        </m:r>
                        <m:r>
                          <a:rPr lang="en-US" altLang="zh-CN" i="1" smtClean="0">
                            <a:latin typeface="Cambria Math" panose="02040503050406030204" pitchFamily="18" charset="0"/>
                          </a:rPr>
                          <m:t>𝑏</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ξ</m:t>
                        </m:r>
                      </m:lim>
                    </m:limLow>
                    <m:r>
                      <a:rPr lang="en-US" altLang="zh-CN" b="0" i="1" smtClean="0">
                        <a:latin typeface="Cambria Math" panose="02040503050406030204" pitchFamily="18" charset="0"/>
                      </a:rPr>
                      <m:t>  </m:t>
                    </m:r>
                    <m:r>
                      <a:rPr lang="en-US" altLang="zh-CN" i="1" smtClean="0">
                        <a:latin typeface="Cambria Math" panose="02040503050406030204" pitchFamily="18" charset="0"/>
                      </a:rPr>
                      <m:t>𝐿</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𝜔</m:t>
                        </m:r>
                        <m:r>
                          <a:rPr lang="zh-CN" altLang="en-US" i="1">
                            <a:latin typeface="Cambria Math" panose="02040503050406030204" pitchFamily="18" charset="0"/>
                          </a:rPr>
                          <m:t>,</m:t>
                        </m:r>
                        <m:r>
                          <a:rPr lang="zh-CN" altLang="en-US" i="1">
                            <a:latin typeface="Cambria Math" panose="02040503050406030204" pitchFamily="18" charset="0"/>
                          </a:rPr>
                          <m:t>𝑏</m:t>
                        </m:r>
                        <m:r>
                          <a:rPr lang="zh-CN" altLang="en-US" i="1">
                            <a:latin typeface="Cambria Math" panose="02040503050406030204" pitchFamily="18" charset="0"/>
                          </a:rPr>
                          <m:t>,</m:t>
                        </m:r>
                        <m:r>
                          <m:rPr>
                            <m:sty m:val="p"/>
                          </m:rPr>
                          <a:rPr lang="en-US" altLang="zh-CN" i="1">
                            <a:latin typeface="Cambria Math" panose="02040503050406030204" pitchFamily="18" charset="0"/>
                          </a:rPr>
                          <m:t>α</m:t>
                        </m:r>
                        <m:r>
                          <a:rPr lang="en-US" altLang="zh-CN" i="1">
                            <a:latin typeface="Cambria Math" panose="02040503050406030204" pitchFamily="18" charset="0"/>
                          </a:rPr>
                          <m:t>,</m:t>
                        </m:r>
                        <m:r>
                          <m:rPr>
                            <m:sty m:val="p"/>
                          </m:rPr>
                          <a:rPr lang="en-US" altLang="zh-CN" i="1">
                            <a:latin typeface="Cambria Math" panose="02040503050406030204" pitchFamily="18" charset="0"/>
                          </a:rPr>
                          <m:t>μ</m:t>
                        </m:r>
                        <m:r>
                          <a:rPr lang="en-US" altLang="zh-CN" i="1">
                            <a:latin typeface="Cambria Math" panose="02040503050406030204" pitchFamily="18" charset="0"/>
                          </a:rPr>
                          <m:t>,</m:t>
                        </m:r>
                        <m:r>
                          <m:rPr>
                            <m:sty m:val="p"/>
                          </m:rPr>
                          <a:rPr lang="en-US" altLang="zh-CN" i="1">
                            <a:latin typeface="Cambria Math" panose="02040503050406030204" pitchFamily="18" charset="0"/>
                          </a:rPr>
                          <m:t>ξ</m:t>
                        </m:r>
                      </m:e>
                    </m:d>
                  </m:oMath>
                </a14:m>
                <a:endParaRPr lang="en-US" altLang="zh-CN" b="0" i="0" dirty="0">
                  <a:solidFill>
                    <a:srgbClr val="4D4D4D"/>
                  </a:solidFill>
                  <a:effectLst/>
                  <a:latin typeface="宋体" panose="02010600030101010101" pitchFamily="2" charset="-122"/>
                  <a:ea typeface="宋体" panose="02010600030101010101" pitchFamily="2" charset="-122"/>
                </a:endParaRPr>
              </a:p>
            </p:txBody>
          </p:sp>
        </mc:Choice>
        <mc:Fallback xmlns="">
          <p:sp>
            <p:nvSpPr>
              <p:cNvPr id="29" name="文本框 28">
                <a:extLst>
                  <a:ext uri="{FF2B5EF4-FFF2-40B4-BE49-F238E27FC236}">
                    <a16:creationId xmlns:a16="http://schemas.microsoft.com/office/drawing/2014/main" id="{FC476FBC-C7BF-42BA-BAC1-9435D2561880}"/>
                  </a:ext>
                </a:extLst>
              </p:cNvPr>
              <p:cNvSpPr txBox="1">
                <a:spLocks noRot="1" noChangeAspect="1" noMove="1" noResize="1" noEditPoints="1" noAdjustHandles="1" noChangeArrowheads="1" noChangeShapeType="1" noTextEdit="1"/>
              </p:cNvSpPr>
              <p:nvPr/>
            </p:nvSpPr>
            <p:spPr>
              <a:xfrm>
                <a:off x="-49697" y="1555891"/>
                <a:ext cx="9243391" cy="1105816"/>
              </a:xfrm>
              <a:prstGeom prst="rect">
                <a:avLst/>
              </a:prstGeom>
              <a:blipFill>
                <a:blip r:embed="rId4"/>
                <a:stretch>
                  <a:fillRect l="-594" b="-3297"/>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2373D9A1-B218-494E-8333-BC175439DA5B}"/>
              </a:ext>
            </a:extLst>
          </p:cNvPr>
          <p:cNvPicPr>
            <a:picLocks noChangeAspect="1"/>
          </p:cNvPicPr>
          <p:nvPr/>
        </p:nvPicPr>
        <p:blipFill>
          <a:blip r:embed="rId5"/>
          <a:stretch>
            <a:fillRect/>
          </a:stretch>
        </p:blipFill>
        <p:spPr>
          <a:xfrm rot="16200000">
            <a:off x="1186501" y="1226674"/>
            <a:ext cx="2671102" cy="5143500"/>
          </a:xfrm>
          <a:prstGeom prst="rect">
            <a:avLst/>
          </a:prstGeom>
        </p:spPr>
      </p:pic>
    </p:spTree>
    <p:extLst>
      <p:ext uri="{BB962C8B-B14F-4D97-AF65-F5344CB8AC3E}">
        <p14:creationId xmlns:p14="http://schemas.microsoft.com/office/powerpoint/2010/main" val="2958065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3262432"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软间隔最大化时的支持向量</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CE06A54-02F2-4FCE-8C1F-339741027EF5}"/>
                  </a:ext>
                </a:extLst>
              </p:cNvPr>
              <p:cNvSpPr txBox="1"/>
              <p:nvPr/>
            </p:nvSpPr>
            <p:spPr>
              <a:xfrm>
                <a:off x="-40916" y="605156"/>
                <a:ext cx="9034670" cy="858377"/>
              </a:xfrm>
              <a:prstGeom prst="rect">
                <a:avLst/>
              </a:prstGeom>
              <a:noFill/>
            </p:spPr>
            <p:txBody>
              <a:bodyPr wrap="square" rtlCol="0">
                <a:spAutoFit/>
              </a:bodyPr>
              <a:lstStyle/>
              <a:p>
                <a:pPr>
                  <a:lnSpc>
                    <a:spcPct val="150000"/>
                  </a:lnSpc>
                </a:pPr>
                <a:r>
                  <a:rPr lang="zh-CN" altLang="en-US" dirty="0">
                    <a:latin typeface="宋体" panose="02010600030101010101" pitchFamily="2" charset="-122"/>
                    <a:ea typeface="宋体" panose="02010600030101010101" pitchFamily="2" charset="-122"/>
                  </a:rPr>
                  <a:t>在硬间隔最大化时，支持向量所对应的样本点比较简单，就是满足</a:t>
                </a:r>
                <a:r>
                  <a:rPr lang="en-US" altLang="zh-CN" dirty="0">
                    <a:latin typeface="宋体" panose="02010600030101010101" pitchFamily="2" charset="-122"/>
                    <a:ea typeface="宋体" panose="02010600030101010101" pitchFamily="2" charset="-122"/>
                  </a:rPr>
                  <a:t>y</a:t>
                </a:r>
                <a:r>
                  <a:rPr lang="en-US" altLang="zh-CN" baseline="-25000" dirty="0" err="1">
                    <a:latin typeface="宋体" panose="02010600030101010101" pitchFamily="2" charset="-122"/>
                    <a:ea typeface="宋体" panose="02010600030101010101" pitchFamily="2" charset="-122"/>
                  </a:rPr>
                  <a:t>i</a:t>
                </a:r>
                <a:r>
                  <a:rPr lang="en-US" altLang="zh-CN" dirty="0">
                    <a:latin typeface="宋体" panose="02010600030101010101" pitchFamily="2" charset="-122"/>
                    <a:ea typeface="宋体" panose="02010600030101010101" pitchFamily="2" charset="-122"/>
                  </a:rPr>
                  <a:t>(</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m:rPr>
                            <m:sty m:val="p"/>
                          </m:rPr>
                          <a:rPr lang="en-US" altLang="zh-CN" i="1">
                            <a:latin typeface="Cambria Math" panose="02040503050406030204" pitchFamily="18" charset="0"/>
                          </a:rPr>
                          <m:t>i</m:t>
                        </m:r>
                      </m:sub>
                    </m:sSub>
                    <m:r>
                      <a:rPr lang="zh-CN" altLang="en-US" i="1">
                        <a:latin typeface="Cambria Math" panose="02040503050406030204" pitchFamily="18" charset="0"/>
                      </a:rPr>
                      <m:t>+</m:t>
                    </m:r>
                  </m:oMath>
                </a14:m>
                <a:r>
                  <a:rPr lang="en-US" altLang="zh-CN" dirty="0">
                    <a:latin typeface="宋体" panose="02010600030101010101" pitchFamily="2" charset="-122"/>
                    <a:ea typeface="宋体" panose="02010600030101010101" pitchFamily="2" charset="-122"/>
                  </a:rPr>
                  <a:t>b)-1=0</a:t>
                </a:r>
              </a:p>
              <a:p>
                <a:pPr>
                  <a:lnSpc>
                    <a:spcPct val="150000"/>
                  </a:lnSpc>
                </a:pPr>
                <a:r>
                  <a:rPr lang="zh-CN" altLang="en-US" dirty="0">
                    <a:latin typeface="宋体" panose="02010600030101010101" pitchFamily="2" charset="-122"/>
                    <a:ea typeface="宋体" panose="02010600030101010101" pitchFamily="2" charset="-122"/>
                  </a:rPr>
                  <a:t>在软间隔最大化时，则稍微复杂一些</a:t>
                </a:r>
              </a:p>
            </p:txBody>
          </p:sp>
        </mc:Choice>
        <mc:Fallback xmlns="">
          <p:sp>
            <p:nvSpPr>
              <p:cNvPr id="21" name="文本框 20">
                <a:extLst>
                  <a:ext uri="{FF2B5EF4-FFF2-40B4-BE49-F238E27FC236}">
                    <a16:creationId xmlns:a16="http://schemas.microsoft.com/office/drawing/2014/main" id="{CCE06A54-02F2-4FCE-8C1F-339741027EF5}"/>
                  </a:ext>
                </a:extLst>
              </p:cNvPr>
              <p:cNvSpPr txBox="1">
                <a:spLocks noRot="1" noChangeAspect="1" noMove="1" noResize="1" noEditPoints="1" noAdjustHandles="1" noChangeArrowheads="1" noChangeShapeType="1" noTextEdit="1"/>
              </p:cNvSpPr>
              <p:nvPr/>
            </p:nvSpPr>
            <p:spPr>
              <a:xfrm>
                <a:off x="-40916" y="605156"/>
                <a:ext cx="9034670" cy="858377"/>
              </a:xfrm>
              <a:prstGeom prst="rect">
                <a:avLst/>
              </a:prstGeom>
              <a:blipFill>
                <a:blip r:embed="rId3"/>
                <a:stretch>
                  <a:fillRect l="-540" b="-9929"/>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16FB0FC-5E4C-4FAC-968D-38505D8E4D0E}"/>
              </a:ext>
            </a:extLst>
          </p:cNvPr>
          <p:cNvPicPr>
            <a:picLocks noChangeAspect="1"/>
          </p:cNvPicPr>
          <p:nvPr/>
        </p:nvPicPr>
        <p:blipFill>
          <a:blip r:embed="rId4"/>
          <a:stretch>
            <a:fillRect/>
          </a:stretch>
        </p:blipFill>
        <p:spPr>
          <a:xfrm>
            <a:off x="49579" y="1371600"/>
            <a:ext cx="5693614" cy="3781691"/>
          </a:xfrm>
          <a:prstGeom prst="rect">
            <a:avLst/>
          </a:prstGeom>
        </p:spPr>
      </p:pic>
      <p:pic>
        <p:nvPicPr>
          <p:cNvPr id="29" name="图片 28">
            <a:extLst>
              <a:ext uri="{FF2B5EF4-FFF2-40B4-BE49-F238E27FC236}">
                <a16:creationId xmlns:a16="http://schemas.microsoft.com/office/drawing/2014/main" id="{A37A74F2-D1C3-4608-B604-7473B87AE9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7582" y="4714932"/>
            <a:ext cx="1535611" cy="461372"/>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D103EA5-CFF6-4AE1-98D9-417C4D7C44AB}"/>
                  </a:ext>
                </a:extLst>
              </p:cNvPr>
              <p:cNvSpPr txBox="1"/>
              <p:nvPr/>
            </p:nvSpPr>
            <p:spPr>
              <a:xfrm>
                <a:off x="5946554" y="1266711"/>
                <a:ext cx="2851371" cy="805926"/>
              </a:xfrm>
              <a:prstGeom prst="rect">
                <a:avLst/>
              </a:prstGeom>
              <a:noFill/>
            </p:spPr>
            <p:txBody>
              <a:bodyPr wrap="square" rtlCol="0">
                <a:spAutoFit/>
              </a:bodyPr>
              <a:lstStyle/>
              <a:p>
                <a:r>
                  <a:rPr lang="zh-CN" altLang="en-US" dirty="0"/>
                  <a:t>定义实例点</a:t>
                </a:r>
                <a:r>
                  <a:rPr lang="en-US" altLang="zh-CN" dirty="0"/>
                  <a:t>xi</a:t>
                </a:r>
                <a:r>
                  <a:rPr lang="zh-CN" altLang="en-US" dirty="0"/>
                  <a:t>到间隔边界的距离是</a:t>
                </a:r>
                <a14:m>
                  <m:oMath xmlns:m="http://schemas.openxmlformats.org/officeDocument/2006/math">
                    <m:f>
                      <m:fPr>
                        <m:ctrlPr>
                          <a:rPr lang="zh-CN" altLang="en-US" i="1" smtClean="0">
                            <a:solidFill>
                              <a:srgbClr val="836967"/>
                            </a:solidFill>
                            <a:latin typeface="Cambria Math" panose="02040503050406030204" pitchFamily="18" charset="0"/>
                          </a:rPr>
                        </m:ctrlPr>
                      </m:fPr>
                      <m:num>
                        <m:sSub>
                          <m:sSubPr>
                            <m:ctrlPr>
                              <a:rPr lang="zh-CN" altLang="en-US" i="1" smtClean="0">
                                <a:solidFill>
                                  <a:srgbClr val="836967"/>
                                </a:solidFill>
                                <a:latin typeface="Cambria Math" panose="02040503050406030204" pitchFamily="18" charset="0"/>
                              </a:rPr>
                            </m:ctrlPr>
                          </m:sSubPr>
                          <m:e>
                            <m:r>
                              <a:rPr lang="zh-CN" altLang="en-US" i="1" smtClean="0">
                                <a:latin typeface="Cambria Math" panose="02040503050406030204" pitchFamily="18" charset="0"/>
                              </a:rPr>
                              <m:t>𝜉</m:t>
                            </m:r>
                          </m:e>
                          <m:sub>
                            <m:acc>
                              <m:accPr>
                                <m:chr m:val="̇"/>
                                <m:ctrlPr>
                                  <a:rPr lang="zh-CN" altLang="en-US" i="1" smtClean="0">
                                    <a:solidFill>
                                      <a:srgbClr val="836967"/>
                                    </a:solidFill>
                                    <a:latin typeface="Cambria Math" panose="02040503050406030204" pitchFamily="18" charset="0"/>
                                  </a:rPr>
                                </m:ctrlPr>
                              </m:accPr>
                              <m:e>
                                <m:r>
                                  <a:rPr lang="zh-CN" altLang="en-US" i="1" smtClean="0">
                                    <a:latin typeface="Cambria Math" panose="02040503050406030204" pitchFamily="18" charset="0"/>
                                  </a:rPr>
                                  <m:t>𝑖</m:t>
                                </m:r>
                              </m:e>
                            </m:acc>
                          </m:sub>
                        </m:sSub>
                      </m:num>
                      <m:den>
                        <m:d>
                          <m:dPr>
                            <m:begChr m:val="‖"/>
                            <m:endChr m:val="‖"/>
                            <m:ctrlPr>
                              <a:rPr lang="zh-CN" altLang="en-US" i="1" smtClean="0">
                                <a:solidFill>
                                  <a:srgbClr val="836967"/>
                                </a:solidFill>
                                <a:latin typeface="Cambria Math" panose="02040503050406030204" pitchFamily="18" charset="0"/>
                              </a:rPr>
                            </m:ctrlPr>
                          </m:dPr>
                          <m:e>
                            <m:r>
                              <a:rPr lang="zh-CN" altLang="en-US" i="1" smtClean="0">
                                <a:latin typeface="Cambria Math" panose="02040503050406030204" pitchFamily="18" charset="0"/>
                              </a:rPr>
                              <m:t>𝜔</m:t>
                            </m:r>
                          </m:e>
                        </m:d>
                      </m:den>
                    </m:f>
                  </m:oMath>
                </a14:m>
                <a:endParaRPr lang="zh-CN" altLang="en-US" dirty="0"/>
              </a:p>
            </p:txBody>
          </p:sp>
        </mc:Choice>
        <mc:Fallback xmlns="">
          <p:sp>
            <p:nvSpPr>
              <p:cNvPr id="32" name="文本框 31">
                <a:extLst>
                  <a:ext uri="{FF2B5EF4-FFF2-40B4-BE49-F238E27FC236}">
                    <a16:creationId xmlns:a16="http://schemas.microsoft.com/office/drawing/2014/main" id="{1D103EA5-CFF6-4AE1-98D9-417C4D7C44AB}"/>
                  </a:ext>
                </a:extLst>
              </p:cNvPr>
              <p:cNvSpPr txBox="1">
                <a:spLocks noRot="1" noChangeAspect="1" noMove="1" noResize="1" noEditPoints="1" noAdjustHandles="1" noChangeArrowheads="1" noChangeShapeType="1" noTextEdit="1"/>
              </p:cNvSpPr>
              <p:nvPr/>
            </p:nvSpPr>
            <p:spPr>
              <a:xfrm>
                <a:off x="5946554" y="1266711"/>
                <a:ext cx="2851371" cy="805926"/>
              </a:xfrm>
              <a:prstGeom prst="rect">
                <a:avLst/>
              </a:prstGeom>
              <a:blipFill>
                <a:blip r:embed="rId6"/>
                <a:stretch>
                  <a:fillRect l="-1709" t="-4545" r="-1923" b="-758"/>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E9ACE7D2-58D5-4EBC-AD4D-A285A34CFDEA}"/>
              </a:ext>
            </a:extLst>
          </p:cNvPr>
          <p:cNvPicPr>
            <a:picLocks noChangeAspect="1"/>
          </p:cNvPicPr>
          <p:nvPr/>
        </p:nvPicPr>
        <p:blipFill>
          <a:blip r:embed="rId7"/>
          <a:stretch>
            <a:fillRect/>
          </a:stretch>
        </p:blipFill>
        <p:spPr>
          <a:xfrm rot="16200000">
            <a:off x="6325187" y="1633915"/>
            <a:ext cx="1659836" cy="3977791"/>
          </a:xfrm>
          <a:prstGeom prst="rect">
            <a:avLst/>
          </a:prstGeom>
        </p:spPr>
      </p:pic>
    </p:spTree>
    <p:extLst>
      <p:ext uri="{BB962C8B-B14F-4D97-AF65-F5344CB8AC3E}">
        <p14:creationId xmlns:p14="http://schemas.microsoft.com/office/powerpoint/2010/main" val="4141267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latin typeface="微软雅黑" panose="020B0503020204020204" pitchFamily="34" charset="-122"/>
                <a:ea typeface="微软雅黑" panose="020B0503020204020204" pitchFamily="34" charset="-122"/>
              </a:rPr>
              <a:t>04</a:t>
            </a:r>
            <a:endParaRPr lang="zh-CN" altLang="en-US" sz="7200" b="1" dirty="0">
              <a:solidFill>
                <a:schemeClr val="accent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824521" y="2423797"/>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特征映射</a:t>
            </a:r>
          </a:p>
        </p:txBody>
      </p:sp>
      <p:sp>
        <p:nvSpPr>
          <p:cNvPr id="20" name="文本框 19"/>
          <p:cNvSpPr txBox="1"/>
          <p:nvPr/>
        </p:nvSpPr>
        <p:spPr>
          <a:xfrm>
            <a:off x="1824521" y="2926938"/>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核函数</a:t>
            </a:r>
          </a:p>
        </p:txBody>
      </p:sp>
      <p:sp>
        <p:nvSpPr>
          <p:cNvPr id="22" name="TextBox 44"/>
          <p:cNvSpPr txBox="1"/>
          <p:nvPr/>
        </p:nvSpPr>
        <p:spPr>
          <a:xfrm>
            <a:off x="723181" y="1773241"/>
            <a:ext cx="2510052" cy="881388"/>
          </a:xfrm>
          <a:prstGeom prst="rect">
            <a:avLst/>
          </a:prstGeom>
          <a:noFill/>
        </p:spPr>
        <p:txBody>
          <a:bodyPr wrap="none" lIns="360000" tIns="0" rIns="0" bIns="0" anchor="b" anchorCtr="0">
            <a:noAutofit/>
          </a:bodyPr>
          <a:lstStyle/>
          <a:p>
            <a:r>
              <a:rPr lang="zh-CN" altLang="en-US" sz="3600" b="1" dirty="0">
                <a:solidFill>
                  <a:schemeClr val="accent2"/>
                </a:solidFill>
                <a:latin typeface="微软雅黑" panose="020B0503020204020204" pitchFamily="34" charset="-122"/>
                <a:ea typeface="微软雅黑" panose="020B0503020204020204" pitchFamily="34" charset="-122"/>
              </a:rPr>
              <a:t>  非线性支持向量机</a:t>
            </a:r>
            <a:br>
              <a:rPr lang="en-US" altLang="zh-CN" b="1" dirty="0">
                <a:solidFill>
                  <a:schemeClr val="accent2"/>
                </a:solidFill>
                <a:latin typeface="微软雅黑" panose="020B0503020204020204" pitchFamily="34" charset="-122"/>
                <a:ea typeface="微软雅黑" panose="020B0503020204020204" pitchFamily="34" charset="-122"/>
              </a:rPr>
            </a:br>
            <a:endParaRPr lang="zh-CN" altLang="en-US" b="1" dirty="0">
              <a:solidFill>
                <a:schemeClr val="accent2"/>
              </a:solidFill>
              <a:latin typeface="微软雅黑" panose="020B0503020204020204" pitchFamily="34" charset="-122"/>
              <a:ea typeface="微软雅黑" panose="020B0503020204020204" pitchFamily="34" charset="-122"/>
            </a:endParaRPr>
          </a:p>
        </p:txBody>
      </p:sp>
      <p:pic>
        <p:nvPicPr>
          <p:cNvPr id="24" name="图片 23" descr="33af44c9fe23df8286f99d06e678fd1b">
            <a:extLst>
              <a:ext uri="{FF2B5EF4-FFF2-40B4-BE49-F238E27FC236}">
                <a16:creationId xmlns:a16="http://schemas.microsoft.com/office/drawing/2014/main" id="{757E40D3-9FB2-49D4-8D84-30099D0C8E8F}"/>
              </a:ext>
            </a:extLst>
          </p:cNvPr>
          <p:cNvPicPr>
            <a:picLocks noChangeAspect="1"/>
          </p:cNvPicPr>
          <p:nvPr/>
        </p:nvPicPr>
        <p:blipFill>
          <a:blip r:embed="rId3"/>
          <a:stretch>
            <a:fillRect/>
          </a:stretch>
        </p:blipFill>
        <p:spPr>
          <a:xfrm rot="13505325">
            <a:off x="6246011" y="1327153"/>
            <a:ext cx="6233981" cy="5988671"/>
          </a:xfrm>
          <a:prstGeom prst="rect">
            <a:avLst/>
          </a:prstGeom>
        </p:spPr>
      </p:pic>
    </p:spTree>
    <p:extLst>
      <p:ext uri="{BB962C8B-B14F-4D97-AF65-F5344CB8AC3E}">
        <p14:creationId xmlns:p14="http://schemas.microsoft.com/office/powerpoint/2010/main" val="2698869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21058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特征映射</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文本框 25">
            <a:extLst>
              <a:ext uri="{FF2B5EF4-FFF2-40B4-BE49-F238E27FC236}">
                <a16:creationId xmlns:a16="http://schemas.microsoft.com/office/drawing/2014/main" id="{B1329B72-D18B-4C47-BAA3-890EB67FE049}"/>
              </a:ext>
            </a:extLst>
          </p:cNvPr>
          <p:cNvSpPr txBox="1"/>
          <p:nvPr/>
        </p:nvSpPr>
        <p:spPr>
          <a:xfrm>
            <a:off x="0" y="555295"/>
            <a:ext cx="9144000" cy="1689373"/>
          </a:xfrm>
          <a:prstGeom prst="rect">
            <a:avLst/>
          </a:prstGeom>
          <a:noFill/>
        </p:spPr>
        <p:txBody>
          <a:bodyPr wrap="square">
            <a:spAutoFit/>
          </a:bodyPr>
          <a:lstStyle/>
          <a:p>
            <a:pPr>
              <a:lnSpc>
                <a:spcPct val="150000"/>
              </a:lnSpc>
            </a:pPr>
            <a:r>
              <a:rPr lang="zh-CN" altLang="en-US" b="0" i="0" dirty="0">
                <a:solidFill>
                  <a:srgbClr val="4D4D4D"/>
                </a:solidFill>
                <a:effectLst/>
                <a:latin typeface="宋体" panose="02010600030101010101" pitchFamily="2" charset="-122"/>
                <a:ea typeface="宋体" panose="02010600030101010101" pitchFamily="2" charset="-122"/>
              </a:rPr>
              <a:t>在线性不可分的情况下，支持向量机首先在低维空间中完成计算，然后通过核函数将输入空间映射到高维特征空间，最终在高维特征空间中构造出最优分离超平面，从而把平面上本身不好分的非线性数据分开。如图所示，一堆数据在二维空间无法划分，从而映射到三维空间里划分：</a:t>
            </a:r>
            <a:endParaRPr lang="zh-CN" altLang="en-US"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6AC1863D-28F2-4CC1-9EFD-000E2EC64E86}"/>
              </a:ext>
            </a:extLst>
          </p:cNvPr>
          <p:cNvSpPr txBox="1"/>
          <p:nvPr/>
        </p:nvSpPr>
        <p:spPr>
          <a:xfrm>
            <a:off x="4419600" y="2634972"/>
            <a:ext cx="4885744" cy="1273875"/>
          </a:xfrm>
          <a:prstGeom prst="rect">
            <a:avLst/>
          </a:prstGeom>
          <a:noFill/>
        </p:spPr>
        <p:txBody>
          <a:bodyPr wrap="square" rtlCol="0">
            <a:spAutoFit/>
          </a:bodyPr>
          <a:lstStyle/>
          <a:p>
            <a:pPr>
              <a:lnSpc>
                <a:spcPct val="150000"/>
              </a:lnSpc>
            </a:pPr>
            <a:r>
              <a:rPr lang="en-US" altLang="zh-CN" dirty="0" err="1">
                <a:latin typeface="宋体" panose="02010600030101010101" pitchFamily="2" charset="-122"/>
                <a:ea typeface="宋体" panose="02010600030101010101" pitchFamily="2" charset="-122"/>
              </a:rPr>
              <a:t>Eg</a:t>
            </a:r>
            <a:r>
              <a:rPr lang="zh-CN" altLang="en-US" dirty="0">
                <a:latin typeface="宋体" panose="02010600030101010101" pitchFamily="2" charset="-122"/>
                <a:ea typeface="宋体" panose="02010600030101010101" pitchFamily="2" charset="-122"/>
              </a:rPr>
              <a:t>：桌子上有混乱的球，无法用一条线分开，那么就用手拍一下桌子，球飞到空中，抓起一张纸，刚好插到两种球的中间</a:t>
            </a:r>
          </a:p>
        </p:txBody>
      </p:sp>
      <p:sp>
        <p:nvSpPr>
          <p:cNvPr id="21" name="AutoShape 2">
            <a:extLst>
              <a:ext uri="{FF2B5EF4-FFF2-40B4-BE49-F238E27FC236}">
                <a16:creationId xmlns:a16="http://schemas.microsoft.com/office/drawing/2014/main" id="{42CCFB23-375C-49C8-9E81-47092635CF8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7" name="图片 26">
            <a:extLst>
              <a:ext uri="{FF2B5EF4-FFF2-40B4-BE49-F238E27FC236}">
                <a16:creationId xmlns:a16="http://schemas.microsoft.com/office/drawing/2014/main" id="{4CB9C609-1AE2-48D0-9B43-109DFF371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43284"/>
            <a:ext cx="4240169" cy="2321359"/>
          </a:xfrm>
          <a:prstGeom prst="rect">
            <a:avLst/>
          </a:prstGeom>
        </p:spPr>
      </p:pic>
    </p:spTree>
    <p:extLst>
      <p:ext uri="{BB962C8B-B14F-4D97-AF65-F5344CB8AC3E}">
        <p14:creationId xmlns:p14="http://schemas.microsoft.com/office/powerpoint/2010/main" val="187849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椭圆 59">
            <a:extLst>
              <a:ext uri="{FF2B5EF4-FFF2-40B4-BE49-F238E27FC236}">
                <a16:creationId xmlns:a16="http://schemas.microsoft.com/office/drawing/2014/main" id="{6631A8A2-21AD-4E01-A4D3-B326664ADEED}"/>
              </a:ext>
            </a:extLst>
          </p:cNvPr>
          <p:cNvSpPr/>
          <p:nvPr/>
        </p:nvSpPr>
        <p:spPr>
          <a:xfrm>
            <a:off x="4260253" y="3036194"/>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椭圆 58">
            <a:extLst>
              <a:ext uri="{FF2B5EF4-FFF2-40B4-BE49-F238E27FC236}">
                <a16:creationId xmlns:a16="http://schemas.microsoft.com/office/drawing/2014/main" id="{E93401EC-3550-4E08-9434-E25A86C69840}"/>
              </a:ext>
            </a:extLst>
          </p:cNvPr>
          <p:cNvSpPr/>
          <p:nvPr/>
        </p:nvSpPr>
        <p:spPr>
          <a:xfrm>
            <a:off x="4260253" y="2237261"/>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椭圆 56">
            <a:extLst>
              <a:ext uri="{FF2B5EF4-FFF2-40B4-BE49-F238E27FC236}">
                <a16:creationId xmlns:a16="http://schemas.microsoft.com/office/drawing/2014/main" id="{A6773B12-398B-4625-BC2C-7412E8C1DFC5}"/>
              </a:ext>
            </a:extLst>
          </p:cNvPr>
          <p:cNvSpPr/>
          <p:nvPr/>
        </p:nvSpPr>
        <p:spPr>
          <a:xfrm>
            <a:off x="4260253" y="1446172"/>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a:extLst>
              <a:ext uri="{FF2B5EF4-FFF2-40B4-BE49-F238E27FC236}">
                <a16:creationId xmlns:a16="http://schemas.microsoft.com/office/drawing/2014/main" id="{76239B02-01D2-4D47-AB86-DB38161CC9C6}"/>
              </a:ext>
            </a:extLst>
          </p:cNvPr>
          <p:cNvSpPr/>
          <p:nvPr/>
        </p:nvSpPr>
        <p:spPr>
          <a:xfrm>
            <a:off x="4260253" y="644363"/>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4" name="组合 43"/>
          <p:cNvGrpSpPr/>
          <p:nvPr/>
        </p:nvGrpSpPr>
        <p:grpSpPr>
          <a:xfrm>
            <a:off x="4340355" y="463760"/>
            <a:ext cx="3155310" cy="776123"/>
            <a:chOff x="4125739" y="525473"/>
            <a:chExt cx="3155310" cy="776123"/>
          </a:xfrm>
        </p:grpSpPr>
        <p:sp>
          <p:nvSpPr>
            <p:cNvPr id="30" name="TextBox 37"/>
            <p:cNvSpPr txBox="1"/>
            <p:nvPr/>
          </p:nvSpPr>
          <p:spPr>
            <a:xfrm>
              <a:off x="4125739" y="770681"/>
              <a:ext cx="491962"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883655" y="525473"/>
              <a:ext cx="2397394" cy="622364"/>
            </a:xfrm>
            <a:prstGeom prst="rect">
              <a:avLst/>
            </a:prstGeom>
            <a:noFill/>
          </p:spPr>
          <p:txBody>
            <a:bodyPr wrap="none" lIns="360000" tIns="0" rIns="0" bIns="0" anchor="b" anchorCtr="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支持向量机</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4340355" y="1084763"/>
            <a:ext cx="3267968" cy="1015903"/>
            <a:chOff x="4102295" y="1273814"/>
            <a:chExt cx="3267968" cy="1015903"/>
          </a:xfrm>
        </p:grpSpPr>
        <p:sp>
          <p:nvSpPr>
            <p:cNvPr id="26" name="TextBox 42"/>
            <p:cNvSpPr txBox="1"/>
            <p:nvPr/>
          </p:nvSpPr>
          <p:spPr>
            <a:xfrm>
              <a:off x="4102295" y="1574240"/>
              <a:ext cx="538850" cy="715477"/>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02</a:t>
              </a:r>
            </a:p>
          </p:txBody>
        </p:sp>
        <p:sp>
          <p:nvSpPr>
            <p:cNvPr id="28" name="TextBox 44"/>
            <p:cNvSpPr txBox="1"/>
            <p:nvPr/>
          </p:nvSpPr>
          <p:spPr>
            <a:xfrm>
              <a:off x="4860211" y="1273814"/>
              <a:ext cx="2510052" cy="881388"/>
            </a:xfrm>
            <a:prstGeom prst="rect">
              <a:avLst/>
            </a:prstGeom>
            <a:noFill/>
          </p:spPr>
          <p:txBody>
            <a:bodyPr wrap="none" lIns="360000" tIns="0" rIns="0" bIns="0" anchor="b" anchorCtr="0">
              <a:no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线性可分支持向量机</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4311501" y="2112772"/>
            <a:ext cx="3750859" cy="694292"/>
            <a:chOff x="4096885" y="2311645"/>
            <a:chExt cx="3750859" cy="694292"/>
          </a:xfrm>
        </p:grpSpPr>
        <p:sp>
          <p:nvSpPr>
            <p:cNvPr id="22" name="TextBox 47"/>
            <p:cNvSpPr txBox="1"/>
            <p:nvPr/>
          </p:nvSpPr>
          <p:spPr>
            <a:xfrm>
              <a:off x="4096885" y="2475022"/>
              <a:ext cx="549670"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03</a:t>
              </a:r>
            </a:p>
          </p:txBody>
        </p:sp>
        <p:sp>
          <p:nvSpPr>
            <p:cNvPr id="24" name="TextBox 49"/>
            <p:cNvSpPr txBox="1"/>
            <p:nvPr/>
          </p:nvSpPr>
          <p:spPr>
            <a:xfrm>
              <a:off x="4875814" y="2311645"/>
              <a:ext cx="2971930" cy="597735"/>
            </a:xfrm>
            <a:prstGeom prst="rect">
              <a:avLst/>
            </a:prstGeom>
            <a:noFill/>
          </p:spPr>
          <p:txBody>
            <a:bodyPr wrap="none" lIns="360000" tIns="0" rIns="0" bIns="0" anchor="b" anchorCtr="0">
              <a:noAutofit/>
            </a:bodyPr>
            <a:lstStyle/>
            <a:p>
              <a:r>
                <a:rPr lang="zh-CN" altLang="en-US" sz="2000" b="1" dirty="0">
                  <a:solidFill>
                    <a:schemeClr val="accent4"/>
                  </a:solidFill>
                  <a:latin typeface="微软雅黑" panose="020B0503020204020204" pitchFamily="34" charset="-122"/>
                  <a:ea typeface="微软雅黑" panose="020B0503020204020204" pitchFamily="34" charset="-122"/>
                </a:rPr>
                <a:t>线性支持向量机</a:t>
              </a:r>
            </a:p>
          </p:txBody>
        </p:sp>
      </p:grpSp>
      <p:grpSp>
        <p:nvGrpSpPr>
          <p:cNvPr id="47" name="组合 46"/>
          <p:cNvGrpSpPr/>
          <p:nvPr/>
        </p:nvGrpSpPr>
        <p:grpSpPr>
          <a:xfrm>
            <a:off x="4296276" y="3003749"/>
            <a:ext cx="3773927" cy="608856"/>
            <a:chOff x="4081660" y="3240722"/>
            <a:chExt cx="3773927" cy="608856"/>
          </a:xfrm>
        </p:grpSpPr>
        <p:sp>
          <p:nvSpPr>
            <p:cNvPr id="18" name="TextBox 52"/>
            <p:cNvSpPr txBox="1"/>
            <p:nvPr/>
          </p:nvSpPr>
          <p:spPr>
            <a:xfrm>
              <a:off x="4081660" y="3318663"/>
              <a:ext cx="53764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04</a:t>
              </a:r>
            </a:p>
          </p:txBody>
        </p:sp>
        <p:sp>
          <p:nvSpPr>
            <p:cNvPr id="20" name="TextBox 54"/>
            <p:cNvSpPr txBox="1"/>
            <p:nvPr/>
          </p:nvSpPr>
          <p:spPr>
            <a:xfrm>
              <a:off x="4883655" y="3240722"/>
              <a:ext cx="2971932" cy="595976"/>
            </a:xfrm>
            <a:prstGeom prst="rect">
              <a:avLst/>
            </a:prstGeom>
            <a:noFill/>
          </p:spPr>
          <p:txBody>
            <a:bodyPr wrap="none" lIns="360000" tIns="0" rIns="0" bIns="0" anchor="b" anchorCtr="0">
              <a:noAutofit/>
            </a:bodyPr>
            <a:lstStyle/>
            <a:p>
              <a:r>
                <a:rPr lang="zh-CN" altLang="en-US" sz="2000" b="1" dirty="0">
                  <a:solidFill>
                    <a:schemeClr val="accent5"/>
                  </a:solidFill>
                  <a:latin typeface="微软雅黑" panose="020B0503020204020204" pitchFamily="34" charset="-122"/>
                  <a:ea typeface="微软雅黑" panose="020B0503020204020204" pitchFamily="34" charset="-122"/>
                </a:rPr>
                <a:t>非线性支持向量机</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pic>
        <p:nvPicPr>
          <p:cNvPr id="50" name="图片 49" descr="33af44c9fe23df8286f99d06e678fd1b">
            <a:extLst>
              <a:ext uri="{FF2B5EF4-FFF2-40B4-BE49-F238E27FC236}">
                <a16:creationId xmlns:a16="http://schemas.microsoft.com/office/drawing/2014/main" id="{460EFCCE-4BED-429C-AF7A-4CDFC0278CC5}"/>
              </a:ext>
            </a:extLst>
          </p:cNvPr>
          <p:cNvPicPr>
            <a:picLocks noChangeAspect="1"/>
          </p:cNvPicPr>
          <p:nvPr/>
        </p:nvPicPr>
        <p:blipFill>
          <a:blip r:embed="rId3">
            <a:duotone>
              <a:prstClr val="black"/>
              <a:schemeClr val="accent4">
                <a:tint val="45000"/>
                <a:satMod val="400000"/>
              </a:schemeClr>
            </a:duotone>
          </a:blip>
          <a:stretch>
            <a:fillRect/>
          </a:stretch>
        </p:blipFill>
        <p:spPr>
          <a:xfrm rot="10800000">
            <a:off x="-379095" y="-248602"/>
            <a:ext cx="4018121" cy="3860006"/>
          </a:xfrm>
          <a:prstGeom prst="rect">
            <a:avLst/>
          </a:prstGeom>
        </p:spPr>
      </p:pic>
      <p:sp>
        <p:nvSpPr>
          <p:cNvPr id="49" name="TextBox 3">
            <a:extLst>
              <a:ext uri="{FF2B5EF4-FFF2-40B4-BE49-F238E27FC236}">
                <a16:creationId xmlns:a16="http://schemas.microsoft.com/office/drawing/2014/main" id="{591C826F-054C-40D5-964F-A9F4E00C20AD}"/>
              </a:ext>
            </a:extLst>
          </p:cNvPr>
          <p:cNvSpPr txBox="1"/>
          <p:nvPr/>
        </p:nvSpPr>
        <p:spPr>
          <a:xfrm>
            <a:off x="1827074" y="2640921"/>
            <a:ext cx="1515597" cy="969496"/>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微软雅黑" panose="020B0503020204020204" charset="-122"/>
                <a:ea typeface="微软雅黑" panose="020B0503020204020204" charset="-122"/>
              </a:rPr>
              <a:t>目录</a:t>
            </a:r>
          </a:p>
          <a:p>
            <a:pPr algn="ctr"/>
            <a:r>
              <a:rPr lang="en-US" altLang="zh-CN" sz="2100" b="1" dirty="0">
                <a:solidFill>
                  <a:schemeClr val="tx1">
                    <a:lumMod val="65000"/>
                    <a:lumOff val="35000"/>
                  </a:schemeClr>
                </a:solidFill>
                <a:latin typeface="微软雅黑" panose="020B0503020204020204" charset="-122"/>
                <a:ea typeface="微软雅黑" panose="020B0503020204020204" charset="-122"/>
              </a:rPr>
              <a:t>contents</a:t>
            </a:r>
          </a:p>
        </p:txBody>
      </p:sp>
      <p:grpSp>
        <p:nvGrpSpPr>
          <p:cNvPr id="27" name="组合 26">
            <a:extLst>
              <a:ext uri="{FF2B5EF4-FFF2-40B4-BE49-F238E27FC236}">
                <a16:creationId xmlns:a16="http://schemas.microsoft.com/office/drawing/2014/main" id="{C7D52EB8-D37E-4615-AEDA-6DAAECB8487B}"/>
              </a:ext>
            </a:extLst>
          </p:cNvPr>
          <p:cNvGrpSpPr/>
          <p:nvPr/>
        </p:nvGrpSpPr>
        <p:grpSpPr>
          <a:xfrm>
            <a:off x="4689431" y="3839048"/>
            <a:ext cx="3380772" cy="595976"/>
            <a:chOff x="4081660" y="3286132"/>
            <a:chExt cx="3380772" cy="595976"/>
          </a:xfrm>
        </p:grpSpPr>
        <p:sp>
          <p:nvSpPr>
            <p:cNvPr id="29" name="TextBox 52">
              <a:extLst>
                <a:ext uri="{FF2B5EF4-FFF2-40B4-BE49-F238E27FC236}">
                  <a16:creationId xmlns:a16="http://schemas.microsoft.com/office/drawing/2014/main" id="{DAC7AD61-E5DA-48A5-A500-7CC3BE4FB66F}"/>
                </a:ext>
              </a:extLst>
            </p:cNvPr>
            <p:cNvSpPr txBox="1"/>
            <p:nvPr/>
          </p:nvSpPr>
          <p:spPr>
            <a:xfrm>
              <a:off x="4081660" y="3318663"/>
              <a:ext cx="53764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04</a:t>
              </a:r>
            </a:p>
          </p:txBody>
        </p:sp>
        <p:sp>
          <p:nvSpPr>
            <p:cNvPr id="31" name="TextBox 54">
              <a:extLst>
                <a:ext uri="{FF2B5EF4-FFF2-40B4-BE49-F238E27FC236}">
                  <a16:creationId xmlns:a16="http://schemas.microsoft.com/office/drawing/2014/main" id="{07C7945B-AEF2-4C11-8A5C-0E0C2C81EAC0}"/>
                </a:ext>
              </a:extLst>
            </p:cNvPr>
            <p:cNvSpPr txBox="1"/>
            <p:nvPr/>
          </p:nvSpPr>
          <p:spPr>
            <a:xfrm>
              <a:off x="4490500" y="3286132"/>
              <a:ext cx="2971932" cy="595976"/>
            </a:xfrm>
            <a:prstGeom prst="rect">
              <a:avLst/>
            </a:prstGeom>
            <a:noFill/>
          </p:spPr>
          <p:txBody>
            <a:bodyPr wrap="none" lIns="360000" tIns="0" rIns="0" bIns="0" anchor="b" anchorCtr="0">
              <a:noAutofit/>
            </a:bodyPr>
            <a:lstStyle/>
            <a:p>
              <a:r>
                <a:rPr lang="en-US" altLang="zh-CN" sz="2000" b="1" dirty="0">
                  <a:solidFill>
                    <a:schemeClr val="accent5"/>
                  </a:solidFill>
                  <a:latin typeface="微软雅黑" panose="020B0503020204020204" pitchFamily="34" charset="-122"/>
                  <a:ea typeface="微软雅黑" panose="020B0503020204020204" pitchFamily="34" charset="-122"/>
                </a:rPr>
                <a:t>SMO</a:t>
              </a:r>
              <a:r>
                <a:rPr lang="zh-CN" altLang="en-US" sz="2000" b="1" dirty="0">
                  <a:solidFill>
                    <a:schemeClr val="accent5"/>
                  </a:solidFill>
                  <a:latin typeface="微软雅黑" panose="020B0503020204020204" pitchFamily="34" charset="-122"/>
                  <a:ea typeface="微软雅黑" panose="020B0503020204020204" pitchFamily="34" charset="-122"/>
                </a:rPr>
                <a:t>算法</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sp>
        <p:nvSpPr>
          <p:cNvPr id="33" name="椭圆 32">
            <a:extLst>
              <a:ext uri="{FF2B5EF4-FFF2-40B4-BE49-F238E27FC236}">
                <a16:creationId xmlns:a16="http://schemas.microsoft.com/office/drawing/2014/main" id="{36C63B0E-EF94-413F-A747-B276076B8E01}"/>
              </a:ext>
            </a:extLst>
          </p:cNvPr>
          <p:cNvSpPr/>
          <p:nvPr/>
        </p:nvSpPr>
        <p:spPr>
          <a:xfrm>
            <a:off x="4264248" y="3877232"/>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TextBox 52">
            <a:extLst>
              <a:ext uri="{FF2B5EF4-FFF2-40B4-BE49-F238E27FC236}">
                <a16:creationId xmlns:a16="http://schemas.microsoft.com/office/drawing/2014/main" id="{2B6285B2-F452-41C5-B61D-15DCF8F8BAAE}"/>
              </a:ext>
            </a:extLst>
          </p:cNvPr>
          <p:cNvSpPr txBox="1"/>
          <p:nvPr/>
        </p:nvSpPr>
        <p:spPr>
          <a:xfrm>
            <a:off x="4382336" y="3929953"/>
            <a:ext cx="53764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05</a:t>
            </a:r>
          </a:p>
        </p:txBody>
      </p:sp>
    </p:spTree>
    <p:extLst>
      <p:ext uri="{BB962C8B-B14F-4D97-AF65-F5344CB8AC3E}">
        <p14:creationId xmlns:p14="http://schemas.microsoft.com/office/powerpoint/2010/main" val="1640111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anim calcmode="lin" valueType="num">
                                      <p:cBhvr>
                                        <p:cTn id="15" dur="1000" fill="hold"/>
                                        <p:tgtEl>
                                          <p:spTgt spid="49"/>
                                        </p:tgtEl>
                                        <p:attrNameLst>
                                          <p:attrName>ppt_x</p:attrName>
                                        </p:attrNameLst>
                                      </p:cBhvr>
                                      <p:tavLst>
                                        <p:tav tm="0">
                                          <p:val>
                                            <p:strVal val="#ppt_x"/>
                                          </p:val>
                                        </p:tav>
                                        <p:tav tm="100000">
                                          <p:val>
                                            <p:strVal val="#ppt_x"/>
                                          </p:val>
                                        </p:tav>
                                      </p:tavLst>
                                    </p:anim>
                                    <p:anim calcmode="lin" valueType="num">
                                      <p:cBhvr>
                                        <p:cTn id="16" dur="1000" fill="hold"/>
                                        <p:tgtEl>
                                          <p:spTgt spid="49"/>
                                        </p:tgtEl>
                                        <p:attrNameLst>
                                          <p:attrName>ppt_y</p:attrName>
                                        </p:attrNameLst>
                                      </p:cBhvr>
                                      <p:tavLst>
                                        <p:tav tm="0">
                                          <p:val>
                                            <p:strVal val="#ppt_y+.1"/>
                                          </p:val>
                                        </p:tav>
                                        <p:tav tm="100000">
                                          <p:val>
                                            <p:strVal val="#ppt_y"/>
                                          </p:val>
                                        </p:tav>
                                      </p:tavLst>
                                    </p:anim>
                                  </p:childTnLst>
                                </p:cTn>
                              </p:par>
                              <p:par>
                                <p:cTn id="17" presetID="16" presetClass="entr" presetSubtype="37"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barn(outVertical)">
                                      <p:cBhvr>
                                        <p:cTn id="19" dur="500"/>
                                        <p:tgtEl>
                                          <p:spTgt spid="60"/>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arn(outVertical)">
                                      <p:cBhvr>
                                        <p:cTn id="22" dur="500"/>
                                        <p:tgtEl>
                                          <p:spTgt spid="59"/>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arn(outVertical)">
                                      <p:cBhvr>
                                        <p:cTn id="25" dur="500"/>
                                        <p:tgtEl>
                                          <p:spTgt spid="57"/>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barn(outVertical)">
                                      <p:cBhvr>
                                        <p:cTn id="28" dur="500"/>
                                        <p:tgtEl>
                                          <p:spTgt spid="52"/>
                                        </p:tgtEl>
                                      </p:cBhvr>
                                    </p:animEffect>
                                  </p:childTnLst>
                                </p:cTn>
                              </p:par>
                              <p:par>
                                <p:cTn id="29" presetID="16" presetClass="entr" presetSubtype="37"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outVertical)">
                                      <p:cBhvr>
                                        <p:cTn id="31" dur="500"/>
                                        <p:tgtEl>
                                          <p:spTgt spid="44"/>
                                        </p:tgtEl>
                                      </p:cBhvr>
                                    </p:animEffect>
                                  </p:childTnLst>
                                </p:cTn>
                              </p:par>
                              <p:par>
                                <p:cTn id="32" presetID="16" presetClass="entr" presetSubtype="37"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arn(outVertical)">
                                      <p:cBhvr>
                                        <p:cTn id="34" dur="500"/>
                                        <p:tgtEl>
                                          <p:spTgt spid="45"/>
                                        </p:tgtEl>
                                      </p:cBhvr>
                                    </p:animEffect>
                                  </p:childTnLst>
                                </p:cTn>
                              </p:par>
                              <p:par>
                                <p:cTn id="35" presetID="16" presetClass="entr" presetSubtype="37"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barn(outVertical)">
                                      <p:cBhvr>
                                        <p:cTn id="37" dur="500"/>
                                        <p:tgtEl>
                                          <p:spTgt spid="46"/>
                                        </p:tgtEl>
                                      </p:cBhvr>
                                    </p:animEffect>
                                  </p:childTnLst>
                                </p:cTn>
                              </p:par>
                              <p:par>
                                <p:cTn id="38" presetID="16" presetClass="entr" presetSubtype="37"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barn(outVertical)">
                                      <p:cBhvr>
                                        <p:cTn id="40" dur="500"/>
                                        <p:tgtEl>
                                          <p:spTgt spid="47"/>
                                        </p:tgtEl>
                                      </p:cBhvr>
                                    </p:animEffect>
                                  </p:childTnLst>
                                </p:cTn>
                              </p:par>
                              <p:par>
                                <p:cTn id="41" presetID="16" presetClass="entr" presetSubtype="37"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arn(outVertical)">
                                      <p:cBhvr>
                                        <p:cTn id="43" dur="500"/>
                                        <p:tgtEl>
                                          <p:spTgt spid="27"/>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arn(outVertical)">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9" grpId="0" animBg="1"/>
      <p:bldP spid="57" grpId="0" animBg="1"/>
      <p:bldP spid="52" grpId="0" animBg="1"/>
      <p:bldP spid="49" grpId="0"/>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21058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特征映射</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567FBA5-3B84-4E8A-BF3B-AD3B5ECA068E}"/>
                  </a:ext>
                </a:extLst>
              </p:cNvPr>
              <p:cNvSpPr txBox="1"/>
              <p:nvPr/>
            </p:nvSpPr>
            <p:spPr>
              <a:xfrm>
                <a:off x="0" y="537109"/>
                <a:ext cx="9362661" cy="1482778"/>
              </a:xfrm>
              <a:prstGeom prst="rect">
                <a:avLst/>
              </a:prstGeom>
              <a:noFill/>
            </p:spPr>
            <p:txBody>
              <a:bodyPr wrap="square">
                <a:spAutoFit/>
              </a:bodyPr>
              <a:lstStyle/>
              <a:p>
                <a:pPr>
                  <a:lnSpc>
                    <a:spcPct val="150000"/>
                  </a:lnSpc>
                </a:pPr>
                <a:r>
                  <a:rPr lang="zh-CN" altLang="en-US" b="0" i="0" dirty="0">
                    <a:solidFill>
                      <a:srgbClr val="000000"/>
                    </a:solidFill>
                    <a:effectLst/>
                    <a:latin typeface="宋体" panose="02010600030101010101" pitchFamily="2" charset="-122"/>
                    <a:ea typeface="宋体" panose="02010600030101010101" pitchFamily="2" charset="-122"/>
                  </a:rPr>
                  <a:t>之前线性可分</a:t>
                </a:r>
                <a:r>
                  <a:rPr lang="en-US" altLang="zh-CN" b="0" i="0" dirty="0">
                    <a:solidFill>
                      <a:srgbClr val="000000"/>
                    </a:solidFill>
                    <a:effectLst/>
                    <a:latin typeface="宋体" panose="02010600030101010101" pitchFamily="2" charset="-122"/>
                    <a:ea typeface="宋体" panose="02010600030101010101" pitchFamily="2" charset="-122"/>
                  </a:rPr>
                  <a:t>SVM</a:t>
                </a:r>
                <a:r>
                  <a:rPr lang="zh-CN" altLang="en-US" b="0" i="0" dirty="0">
                    <a:solidFill>
                      <a:srgbClr val="000000"/>
                    </a:solidFill>
                    <a:effectLst/>
                    <a:latin typeface="宋体" panose="02010600030101010101" pitchFamily="2" charset="-122"/>
                    <a:ea typeface="宋体" panose="02010600030101010101" pitchFamily="2" charset="-122"/>
                  </a:rPr>
                  <a:t>的优化目标函数为：</a:t>
                </a:r>
                <a:endParaRPr lang="en-US" altLang="zh-CN" b="0" i="0" dirty="0">
                  <a:solidFill>
                    <a:srgbClr val="000000"/>
                  </a:solidFill>
                  <a:effectLst/>
                  <a:latin typeface="宋体" panose="02010600030101010101" pitchFamily="2" charset="-122"/>
                  <a:ea typeface="宋体" panose="02010600030101010101" pitchFamily="2" charset="-122"/>
                </a:endParaRPr>
              </a:p>
              <a:p>
                <a:pPr>
                  <a:lnSpc>
                    <a:spcPct val="150000"/>
                  </a:lnSpc>
                </a:pPr>
                <a14:m>
                  <m:oMath xmlns:m="http://schemas.openxmlformats.org/officeDocument/2006/math">
                    <m:limLow>
                      <m:limLowPr>
                        <m:ctrlPr>
                          <a:rPr lang="zh-CN" altLang="en-US" b="0" i="1" smtClean="0">
                            <a:solidFill>
                              <a:srgbClr val="000000"/>
                            </a:solidFill>
                            <a:effectLst/>
                            <a:latin typeface="Cambria Math" panose="02040503050406030204" pitchFamily="18" charset="0"/>
                          </a:rPr>
                        </m:ctrlPr>
                      </m:limLowPr>
                      <m:e>
                        <m:r>
                          <m:rPr>
                            <m:sty m:val="p"/>
                          </m:rPr>
                          <a:rPr lang="zh-CN" altLang="en-US" b="0" i="1" smtClean="0">
                            <a:solidFill>
                              <a:srgbClr val="000000"/>
                            </a:solidFill>
                            <a:effectLst/>
                            <a:latin typeface="Cambria Math" panose="02040503050406030204" pitchFamily="18" charset="0"/>
                          </a:rPr>
                          <m:t>min</m:t>
                        </m:r>
                      </m:e>
                      <m:lim>
                        <m:r>
                          <m:rPr>
                            <m:sty m:val="p"/>
                          </m:rPr>
                          <a:rPr lang="en-US" altLang="zh-CN" i="1">
                            <a:solidFill>
                              <a:srgbClr val="000000"/>
                            </a:solidFill>
                            <a:latin typeface="Cambria Math" panose="02040503050406030204" pitchFamily="18" charset="0"/>
                          </a:rPr>
                          <m:t>α</m:t>
                        </m:r>
                      </m:lim>
                    </m:limLow>
                    <m:f>
                      <m:fPr>
                        <m:ctrlPr>
                          <a:rPr lang="zh-CN" altLang="en-US" b="0" i="1" smtClean="0">
                            <a:solidFill>
                              <a:srgbClr val="000000"/>
                            </a:solidFill>
                            <a:effectLst/>
                            <a:latin typeface="Cambria Math" panose="02040503050406030204" pitchFamily="18" charset="0"/>
                          </a:rPr>
                        </m:ctrlPr>
                      </m:fPr>
                      <m:num>
                        <m:r>
                          <a:rPr lang="zh-CN" altLang="en-US" b="0" i="1" smtClean="0">
                            <a:solidFill>
                              <a:srgbClr val="000000"/>
                            </a:solidFill>
                            <a:effectLst/>
                            <a:latin typeface="Cambria Math" panose="02040503050406030204" pitchFamily="18" charset="0"/>
                          </a:rPr>
                          <m:t>1</m:t>
                        </m:r>
                      </m:num>
                      <m:den>
                        <m:r>
                          <a:rPr lang="zh-CN" altLang="en-US" b="0" i="1" smtClean="0">
                            <a:solidFill>
                              <a:srgbClr val="000000"/>
                            </a:solidFill>
                            <a:effectLst/>
                            <a:latin typeface="Cambria Math" panose="02040503050406030204" pitchFamily="18" charset="0"/>
                          </a:rPr>
                          <m:t>2</m:t>
                        </m:r>
                      </m:den>
                    </m:f>
                    <m:nary>
                      <m:naryPr>
                        <m:chr m:val="∑"/>
                        <m:limLoc m:val="undOvr"/>
                        <m:grow m:val="on"/>
                        <m:ctrlPr>
                          <a:rPr lang="zh-CN" altLang="en-US" i="1">
                            <a:solidFill>
                              <a:srgbClr val="000000"/>
                            </a:solidFill>
                            <a:latin typeface="Cambria Math" panose="02040503050406030204" pitchFamily="18" charset="0"/>
                          </a:rPr>
                        </m:ctrlPr>
                      </m:naryPr>
                      <m:sub>
                        <m:acc>
                          <m:accPr>
                            <m:chr m:val="̇"/>
                            <m:ctrlPr>
                              <a:rPr lang="zh-CN" altLang="en-US" i="1">
                                <a:solidFill>
                                  <a:srgbClr val="000000"/>
                                </a:solidFill>
                                <a:latin typeface="Cambria Math" panose="02040503050406030204" pitchFamily="18" charset="0"/>
                              </a:rPr>
                            </m:ctrlPr>
                          </m:accPr>
                          <m:e>
                            <m:r>
                              <a:rPr lang="en-US" altLang="zh-CN" b="0" i="1" smtClean="0">
                                <a:solidFill>
                                  <a:srgbClr val="000000"/>
                                </a:solidFill>
                                <a:latin typeface="Cambria Math" panose="02040503050406030204" pitchFamily="18" charset="0"/>
                              </a:rPr>
                              <m:t>𝑖</m:t>
                            </m:r>
                          </m:e>
                        </m:acc>
                        <m:r>
                          <a:rPr lang="zh-CN" altLang="en-US" i="1">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𝑗</m:t>
                        </m:r>
                        <m:r>
                          <a:rPr lang="en-US" altLang="zh-CN" b="0" i="1" smtClean="0">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𝑚</m:t>
                        </m:r>
                      </m:sup>
                      <m:e>
                        <m:r>
                          <m:rPr>
                            <m:nor/>
                          </m:rPr>
                          <a:rPr lang="en-US" altLang="zh-CN" dirty="0">
                            <a:latin typeface="宋体" panose="02010600030101010101" pitchFamily="2" charset="-122"/>
                            <a:ea typeface="宋体" panose="02010600030101010101" pitchFamily="2" charset="-122"/>
                          </a:rPr>
                          <m:t>α</m:t>
                        </m:r>
                        <m:r>
                          <m:rPr>
                            <m:nor/>
                          </m:rPr>
                          <a:rPr lang="en-US" altLang="zh-CN" baseline="-25000" dirty="0">
                            <a:latin typeface="宋体" panose="02010600030101010101" pitchFamily="2" charset="-122"/>
                            <a:ea typeface="宋体" panose="02010600030101010101" pitchFamily="2" charset="-122"/>
                          </a:rPr>
                          <m:t>i</m:t>
                        </m:r>
                      </m:e>
                    </m:nary>
                  </m:oMath>
                </a14:m>
                <a:r>
                  <a:rPr lang="en-US" altLang="zh-CN" dirty="0">
                    <a:latin typeface="宋体" panose="02010600030101010101" pitchFamily="2" charset="-122"/>
                    <a:ea typeface="宋体" panose="02010600030101010101" pitchFamily="2" charset="-122"/>
                  </a:rPr>
                  <a:t>α</a:t>
                </a:r>
                <a:r>
                  <a:rPr lang="en-US" altLang="zh-CN" baseline="-25000" dirty="0">
                    <a:latin typeface="宋体" panose="02010600030101010101" pitchFamily="2" charset="-122"/>
                    <a:ea typeface="宋体" panose="02010600030101010101" pitchFamily="2" charset="-122"/>
                  </a:rPr>
                  <a:t>j</a:t>
                </a:r>
                <a:r>
                  <a:rPr lang="en-US" altLang="zh-CN" dirty="0">
                    <a:latin typeface="宋体" panose="02010600030101010101" pitchFamily="2" charset="-122"/>
                    <a:ea typeface="宋体" panose="02010600030101010101" pitchFamily="2" charset="-122"/>
                  </a:rPr>
                  <a:t>y</a:t>
                </a:r>
                <a:r>
                  <a:rPr lang="en-US" altLang="zh-CN" baseline="-25000" dirty="0">
                    <a:latin typeface="宋体" panose="02010600030101010101" pitchFamily="2" charset="-122"/>
                    <a:ea typeface="宋体" panose="02010600030101010101" pitchFamily="2" charset="-122"/>
                  </a:rPr>
                  <a:t>i</a:t>
                </a:r>
                <a:r>
                  <a:rPr lang="en-US" altLang="zh-CN" dirty="0">
                    <a:latin typeface="宋体" panose="02010600030101010101" pitchFamily="2" charset="-122"/>
                    <a:ea typeface="宋体" panose="02010600030101010101" pitchFamily="2" charset="-122"/>
                  </a:rPr>
                  <a:t>y</a:t>
                </a:r>
                <a:r>
                  <a:rPr lang="en-US" altLang="zh-CN" baseline="-25000" dirty="0">
                    <a:latin typeface="宋体" panose="02010600030101010101" pitchFamily="2" charset="-122"/>
                    <a:ea typeface="宋体" panose="02010600030101010101" pitchFamily="2" charset="-122"/>
                  </a:rPr>
                  <a:t>j</a:t>
                </a:r>
                <a:r>
                  <a:rPr lang="en-US" altLang="zh-CN" dirty="0">
                    <a:latin typeface="宋体" panose="02010600030101010101" pitchFamily="2" charset="-122"/>
                    <a:ea typeface="宋体" panose="02010600030101010101" pitchFamily="2" charset="-122"/>
                  </a:rPr>
                  <a:t>x</a:t>
                </a:r>
                <a:r>
                  <a:rPr lang="en-US" altLang="zh-CN" baseline="-25000" dirty="0">
                    <a:latin typeface="宋体" panose="02010600030101010101" pitchFamily="2" charset="-122"/>
                    <a:ea typeface="宋体" panose="02010600030101010101" pitchFamily="2" charset="-122"/>
                  </a:rPr>
                  <a:t>i</a:t>
                </a:r>
                <a:r>
                  <a:rPr lang="zh-CN" altLang="en-US" dirty="0">
                    <a:solidFill>
                      <a:srgbClr val="000000"/>
                    </a:solidFill>
                    <a:latin typeface="宋体" panose="02010600030101010101" pitchFamily="2" charset="-122"/>
                    <a:ea typeface="宋体" panose="02010600030101010101" pitchFamily="2" charset="-122"/>
                  </a:rPr>
                  <a:t> </a:t>
                </a:r>
                <a:r>
                  <a:rPr lang="en-US" altLang="zh-CN" dirty="0">
                    <a:solidFill>
                      <a:srgbClr val="000000"/>
                    </a:solidFill>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x</a:t>
                </a:r>
                <a:r>
                  <a:rPr lang="en-US" altLang="zh-CN" baseline="-25000" dirty="0" err="1">
                    <a:latin typeface="宋体" panose="02010600030101010101" pitchFamily="2" charset="-122"/>
                    <a:ea typeface="宋体" panose="02010600030101010101" pitchFamily="2" charset="-122"/>
                  </a:rPr>
                  <a:t>j</a:t>
                </a:r>
                <a:r>
                  <a:rPr lang="en-US" altLang="zh-CN" dirty="0">
                    <a:solidFill>
                      <a:srgbClr val="000000"/>
                    </a:solidFill>
                    <a:latin typeface="宋体" panose="02010600030101010101" pitchFamily="2" charset="-122"/>
                    <a:ea typeface="宋体" panose="02010600030101010101" pitchFamily="2" charset="-122"/>
                  </a:rPr>
                  <a:t>—</a:t>
                </a:r>
                <a14:m>
                  <m:oMath xmlns:m="http://schemas.openxmlformats.org/officeDocument/2006/math">
                    <m:nary>
                      <m:naryPr>
                        <m:chr m:val="∑"/>
                        <m:limLoc m:val="undOvr"/>
                        <m:grow m:val="on"/>
                        <m:ctrlPr>
                          <a:rPr lang="zh-CN" altLang="en-US" i="1">
                            <a:solidFill>
                              <a:srgbClr val="000000"/>
                            </a:solidFill>
                            <a:latin typeface="Cambria Math" panose="02040503050406030204" pitchFamily="18" charset="0"/>
                          </a:rPr>
                        </m:ctrlPr>
                      </m:naryPr>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𝑚</m:t>
                        </m:r>
                      </m:sup>
                      <m:e>
                        <m:r>
                          <m:rPr>
                            <m:nor/>
                          </m:rPr>
                          <a:rPr lang="en-US" altLang="zh-CN" dirty="0">
                            <a:latin typeface="宋体" panose="02010600030101010101" pitchFamily="2" charset="-122"/>
                            <a:ea typeface="宋体" panose="02010600030101010101" pitchFamily="2" charset="-122"/>
                          </a:rPr>
                          <m:t>α</m:t>
                        </m:r>
                        <m:r>
                          <m:rPr>
                            <m:nor/>
                          </m:rPr>
                          <a:rPr lang="en-US" altLang="zh-CN" baseline="-25000" dirty="0">
                            <a:latin typeface="宋体" panose="02010600030101010101" pitchFamily="2" charset="-122"/>
                            <a:ea typeface="宋体" panose="02010600030101010101" pitchFamily="2" charset="-122"/>
                          </a:rPr>
                          <m:t>i</m:t>
                        </m:r>
                      </m:e>
                    </m:nary>
                  </m:oMath>
                </a14:m>
                <a:r>
                  <a:rPr lang="zh-CN" altLang="en-US" dirty="0">
                    <a:latin typeface="宋体" panose="02010600030101010101" pitchFamily="2" charset="-122"/>
                    <a:ea typeface="宋体" panose="02010600030101010101" pitchFamily="2" charset="-122"/>
                  </a:rPr>
                  <a:t>    </a:t>
                </a:r>
                <a14:m>
                  <m:oMath xmlns:m="http://schemas.openxmlformats.org/officeDocument/2006/math">
                    <m:r>
                      <m:rPr>
                        <m:sty m:val="p"/>
                      </m:rPr>
                      <a:rPr lang="en-US" altLang="zh-CN" i="1">
                        <a:latin typeface="Cambria Math" panose="02040503050406030204" pitchFamily="18" charset="0"/>
                      </a:rPr>
                      <m:t>s</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r>
                  <a:rPr lang="en-US" altLang="zh-CN" dirty="0">
                    <a:latin typeface="宋体" panose="02010600030101010101" pitchFamily="2" charset="-122"/>
                    <a:ea typeface="宋体" panose="02010600030101010101" pitchFamily="2" charset="-122"/>
                  </a:rPr>
                  <a:t> </a:t>
                </a:r>
                <a14:m>
                  <m:oMath xmlns:m="http://schemas.openxmlformats.org/officeDocument/2006/math">
                    <m:nary>
                      <m:naryPr>
                        <m:chr m:val="∑"/>
                        <m:limLoc m:val="undOvr"/>
                        <m:grow m:val="on"/>
                        <m:ctrlPr>
                          <a:rPr lang="zh-CN" altLang="en-US" i="1">
                            <a:solidFill>
                              <a:srgbClr val="000000"/>
                            </a:solidFill>
                            <a:latin typeface="Cambria Math" panose="02040503050406030204" pitchFamily="18" charset="0"/>
                          </a:rPr>
                        </m:ctrlPr>
                      </m:naryPr>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𝑚</m:t>
                        </m:r>
                      </m:sup>
                      <m:e>
                        <m:r>
                          <m:rPr>
                            <m:nor/>
                          </m:rPr>
                          <a:rPr lang="en-US" altLang="zh-CN" dirty="0" smtClean="0">
                            <a:latin typeface="宋体" panose="02010600030101010101" pitchFamily="2" charset="-122"/>
                            <a:ea typeface="宋体" panose="02010600030101010101" pitchFamily="2" charset="-122"/>
                          </a:rPr>
                          <m:t>α</m:t>
                        </m:r>
                        <m:r>
                          <m:rPr>
                            <m:nor/>
                          </m:rPr>
                          <a:rPr lang="en-US" altLang="zh-CN" baseline="-25000" dirty="0">
                            <a:latin typeface="宋体" panose="02010600030101010101" pitchFamily="2" charset="-122"/>
                            <a:ea typeface="宋体" panose="02010600030101010101" pitchFamily="2" charset="-122"/>
                          </a:rPr>
                          <m:t>i</m:t>
                        </m:r>
                      </m:e>
                    </m:nary>
                  </m:oMath>
                </a14:m>
                <a:r>
                  <a:rPr lang="en-US" altLang="zh-CN" dirty="0" err="1">
                    <a:latin typeface="宋体" panose="02010600030101010101" pitchFamily="2" charset="-122"/>
                    <a:ea typeface="宋体" panose="02010600030101010101" pitchFamily="2" charset="-122"/>
                  </a:rPr>
                  <a:t>y</a:t>
                </a:r>
                <a:r>
                  <a:rPr lang="en-US" altLang="zh-CN" baseline="-25000" dirty="0" err="1">
                    <a:latin typeface="宋体" panose="02010600030101010101" pitchFamily="2" charset="-122"/>
                    <a:ea typeface="宋体" panose="02010600030101010101" pitchFamily="2" charset="-122"/>
                  </a:rPr>
                  <a:t>i</a:t>
                </a:r>
                <a:r>
                  <a:rPr lang="en-US" altLang="zh-CN" dirty="0">
                    <a:latin typeface="宋体" panose="02010600030101010101" pitchFamily="2" charset="-122"/>
                    <a:ea typeface="宋体" panose="02010600030101010101" pitchFamily="2" charset="-122"/>
                  </a:rPr>
                  <a:t>=0   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α</a:t>
                </a:r>
                <a:r>
                  <a:rPr lang="en-US" altLang="zh-CN" baseline="-25000" dirty="0" err="1">
                    <a:latin typeface="宋体" panose="02010600030101010101" pitchFamily="2" charset="-122"/>
                    <a:ea typeface="宋体" panose="02010600030101010101" pitchFamily="2" charset="-122"/>
                  </a:rPr>
                  <a:t>i</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p>
              <a:p>
                <a:pPr>
                  <a:lnSpc>
                    <a:spcPct val="150000"/>
                  </a:lnSpc>
                </a:pPr>
                <a:r>
                  <a:rPr lang="zh-CN" altLang="en-US" b="0" i="0" dirty="0">
                    <a:solidFill>
                      <a:srgbClr val="000000"/>
                    </a:solidFill>
                    <a:effectLst/>
                    <a:latin typeface="宋体" panose="02010600030101010101" pitchFamily="2" charset="-122"/>
                    <a:ea typeface="宋体" panose="02010600030101010101" pitchFamily="2" charset="-122"/>
                  </a:rPr>
                  <a:t>上述低维特征仅仅以内积</a:t>
                </a:r>
                <a:r>
                  <a:rPr lang="en-US" altLang="zh-CN" dirty="0">
                    <a:latin typeface="宋体" panose="02010600030101010101" pitchFamily="2" charset="-122"/>
                    <a:ea typeface="宋体" panose="02010600030101010101" pitchFamily="2" charset="-122"/>
                  </a:rPr>
                  <a:t>x</a:t>
                </a:r>
                <a:r>
                  <a:rPr lang="en-US" altLang="zh-CN" baseline="-25000" dirty="0">
                    <a:latin typeface="宋体" panose="02010600030101010101" pitchFamily="2" charset="-122"/>
                    <a:ea typeface="宋体" panose="02010600030101010101" pitchFamily="2" charset="-122"/>
                  </a:rPr>
                  <a:t>i</a:t>
                </a:r>
                <a:r>
                  <a:rPr lang="zh-CN" altLang="en-US" dirty="0">
                    <a:solidFill>
                      <a:srgbClr val="000000"/>
                    </a:solidFill>
                    <a:latin typeface="宋体" panose="02010600030101010101" pitchFamily="2" charset="-122"/>
                    <a:ea typeface="宋体" panose="02010600030101010101" pitchFamily="2" charset="-122"/>
                  </a:rPr>
                  <a:t> </a:t>
                </a:r>
                <a:r>
                  <a:rPr lang="en-US" altLang="zh-CN" dirty="0">
                    <a:solidFill>
                      <a:srgbClr val="000000"/>
                    </a:solidFill>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x</a:t>
                </a:r>
                <a:r>
                  <a:rPr lang="en-US" altLang="zh-CN" baseline="-25000" dirty="0" err="1">
                    <a:latin typeface="宋体" panose="02010600030101010101" pitchFamily="2" charset="-122"/>
                    <a:ea typeface="宋体" panose="02010600030101010101" pitchFamily="2" charset="-122"/>
                  </a:rPr>
                  <a:t>j</a:t>
                </a:r>
                <a:r>
                  <a:rPr lang="en-US" altLang="zh-CN" baseline="-25000"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的形式出现</a:t>
                </a:r>
              </a:p>
            </p:txBody>
          </p:sp>
        </mc:Choice>
        <mc:Fallback xmlns="">
          <p:sp>
            <p:nvSpPr>
              <p:cNvPr id="26" name="文本框 25">
                <a:extLst>
                  <a:ext uri="{FF2B5EF4-FFF2-40B4-BE49-F238E27FC236}">
                    <a16:creationId xmlns:a16="http://schemas.microsoft.com/office/drawing/2014/main" id="{3567FBA5-3B84-4E8A-BF3B-AD3B5ECA068E}"/>
                  </a:ext>
                </a:extLst>
              </p:cNvPr>
              <p:cNvSpPr txBox="1">
                <a:spLocks noRot="1" noChangeAspect="1" noMove="1" noResize="1" noEditPoints="1" noAdjustHandles="1" noChangeArrowheads="1" noChangeShapeType="1" noTextEdit="1"/>
              </p:cNvSpPr>
              <p:nvPr/>
            </p:nvSpPr>
            <p:spPr>
              <a:xfrm>
                <a:off x="0" y="537109"/>
                <a:ext cx="9362661" cy="1482778"/>
              </a:xfrm>
              <a:prstGeom prst="rect">
                <a:avLst/>
              </a:prstGeom>
              <a:blipFill>
                <a:blip r:embed="rId3"/>
                <a:stretch>
                  <a:fillRect l="-521" b="-135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7F0A31A-1AAF-4EF3-A588-BA045DA05871}"/>
                  </a:ext>
                </a:extLst>
              </p:cNvPr>
              <p:cNvSpPr txBox="1"/>
              <p:nvPr/>
            </p:nvSpPr>
            <p:spPr>
              <a:xfrm>
                <a:off x="0" y="2235156"/>
                <a:ext cx="9074426" cy="2729273"/>
              </a:xfrm>
              <a:prstGeom prst="rect">
                <a:avLst/>
              </a:prstGeom>
              <a:noFill/>
            </p:spPr>
            <p:txBody>
              <a:bodyPr wrap="square">
                <a:spAutoFit/>
              </a:bodyPr>
              <a:lstStyle/>
              <a:p>
                <a:pPr>
                  <a:lnSpc>
                    <a:spcPct val="150000"/>
                  </a:lnSpc>
                </a:pPr>
                <a:r>
                  <a:rPr lang="zh-CN" altLang="en-US" b="0" i="0" dirty="0">
                    <a:solidFill>
                      <a:srgbClr val="000000"/>
                    </a:solidFill>
                    <a:effectLst/>
                    <a:latin typeface="宋体" panose="02010600030101010101" pitchFamily="2" charset="-122"/>
                    <a:ea typeface="宋体" panose="02010600030101010101" pitchFamily="2" charset="-122"/>
                  </a:rPr>
                  <a:t>如果我们定义一个低维特征空间到高维特征空间的映射</a:t>
                </a:r>
                <a:r>
                  <a:rPr lang="en-US" altLang="zh-CN" b="0" i="0" dirty="0">
                    <a:solidFill>
                      <a:srgbClr val="000000"/>
                    </a:solidFill>
                    <a:effectLst/>
                    <a:latin typeface="宋体" panose="02010600030101010101" pitchFamily="2" charset="-122"/>
                    <a:ea typeface="宋体" panose="02010600030101010101" pitchFamily="2" charset="-122"/>
                  </a:rPr>
                  <a:t>φ</a:t>
                </a:r>
                <a:r>
                  <a:rPr lang="zh-CN" altLang="en-US" b="0" i="0" dirty="0">
                    <a:solidFill>
                      <a:srgbClr val="000000"/>
                    </a:solidFill>
                    <a:effectLst/>
                    <a:latin typeface="宋体" panose="02010600030101010101" pitchFamily="2" charset="-122"/>
                    <a:ea typeface="宋体" panose="02010600030101010101" pitchFamily="2" charset="-122"/>
                  </a:rPr>
                  <a:t>，将所有的特征映射到一个更高的维度，让数据线性可分，然后就可以按照线性可分的方法优化目标函数</a:t>
                </a:r>
                <a:endParaRPr lang="en-US" altLang="zh-CN" b="0" i="0" dirty="0">
                  <a:solidFill>
                    <a:srgbClr val="000000"/>
                  </a:solidFill>
                  <a:effectLst/>
                  <a:latin typeface="宋体" panose="02010600030101010101" pitchFamily="2" charset="-122"/>
                  <a:ea typeface="宋体" panose="02010600030101010101" pitchFamily="2" charset="-122"/>
                </a:endParaRPr>
              </a:p>
              <a:p>
                <a:pPr>
                  <a:lnSpc>
                    <a:spcPct val="150000"/>
                  </a:lnSpc>
                </a:pPr>
                <a:r>
                  <a:rPr lang="zh-CN" altLang="en-US" dirty="0">
                    <a:solidFill>
                      <a:srgbClr val="000000"/>
                    </a:solidFill>
                    <a:latin typeface="宋体" panose="02010600030101010101" pitchFamily="2" charset="-122"/>
                    <a:ea typeface="宋体" panose="02010600030101010101" pitchFamily="2" charset="-122"/>
                  </a:rPr>
                  <a:t>目标函数变为：</a:t>
                </a:r>
                <a:endParaRPr lang="en-US" altLang="zh-CN" dirty="0">
                  <a:solidFill>
                    <a:srgbClr val="000000"/>
                  </a:solidFill>
                  <a:latin typeface="宋体" panose="02010600030101010101" pitchFamily="2" charset="-122"/>
                  <a:ea typeface="宋体" panose="02010600030101010101" pitchFamily="2" charset="-122"/>
                </a:endParaRPr>
              </a:p>
              <a:p>
                <a:pPr>
                  <a:lnSpc>
                    <a:spcPct val="150000"/>
                  </a:lnSpc>
                </a:pPr>
                <a14:m>
                  <m:oMath xmlns:m="http://schemas.openxmlformats.org/officeDocument/2006/math">
                    <m:limLow>
                      <m:limLowPr>
                        <m:ctrlPr>
                          <a:rPr lang="zh-CN" altLang="en-US" b="0" i="1" smtClean="0">
                            <a:solidFill>
                              <a:srgbClr val="000000"/>
                            </a:solidFill>
                            <a:effectLst/>
                            <a:latin typeface="Cambria Math" panose="02040503050406030204" pitchFamily="18" charset="0"/>
                          </a:rPr>
                        </m:ctrlPr>
                      </m:limLowPr>
                      <m:e>
                        <m:r>
                          <m:rPr>
                            <m:sty m:val="p"/>
                          </m:rPr>
                          <a:rPr lang="zh-CN" altLang="en-US" b="0" i="1" smtClean="0">
                            <a:solidFill>
                              <a:srgbClr val="000000"/>
                            </a:solidFill>
                            <a:effectLst/>
                            <a:latin typeface="Cambria Math" panose="02040503050406030204" pitchFamily="18" charset="0"/>
                          </a:rPr>
                          <m:t>min</m:t>
                        </m:r>
                      </m:e>
                      <m:lim>
                        <m:r>
                          <m:rPr>
                            <m:sty m:val="p"/>
                          </m:rPr>
                          <a:rPr lang="en-US" altLang="zh-CN" i="1">
                            <a:solidFill>
                              <a:srgbClr val="000000"/>
                            </a:solidFill>
                            <a:latin typeface="Cambria Math" panose="02040503050406030204" pitchFamily="18" charset="0"/>
                          </a:rPr>
                          <m:t>α</m:t>
                        </m:r>
                      </m:lim>
                    </m:limLow>
                    <m:f>
                      <m:fPr>
                        <m:ctrlPr>
                          <a:rPr lang="zh-CN" altLang="en-US" b="0" i="1" smtClean="0">
                            <a:solidFill>
                              <a:srgbClr val="000000"/>
                            </a:solidFill>
                            <a:effectLst/>
                            <a:latin typeface="Cambria Math" panose="02040503050406030204" pitchFamily="18" charset="0"/>
                          </a:rPr>
                        </m:ctrlPr>
                      </m:fPr>
                      <m:num>
                        <m:r>
                          <a:rPr lang="zh-CN" altLang="en-US" b="0" i="1" smtClean="0">
                            <a:solidFill>
                              <a:srgbClr val="000000"/>
                            </a:solidFill>
                            <a:effectLst/>
                            <a:latin typeface="Cambria Math" panose="02040503050406030204" pitchFamily="18" charset="0"/>
                          </a:rPr>
                          <m:t>1</m:t>
                        </m:r>
                      </m:num>
                      <m:den>
                        <m:r>
                          <a:rPr lang="zh-CN" altLang="en-US" b="0" i="1" smtClean="0">
                            <a:solidFill>
                              <a:srgbClr val="000000"/>
                            </a:solidFill>
                            <a:effectLst/>
                            <a:latin typeface="Cambria Math" panose="02040503050406030204" pitchFamily="18" charset="0"/>
                          </a:rPr>
                          <m:t>2</m:t>
                        </m:r>
                      </m:den>
                    </m:f>
                    <m:nary>
                      <m:naryPr>
                        <m:chr m:val="∑"/>
                        <m:limLoc m:val="undOvr"/>
                        <m:grow m:val="on"/>
                        <m:ctrlPr>
                          <a:rPr lang="zh-CN" altLang="en-US" i="1">
                            <a:solidFill>
                              <a:srgbClr val="000000"/>
                            </a:solidFill>
                            <a:latin typeface="Cambria Math" panose="02040503050406030204" pitchFamily="18" charset="0"/>
                          </a:rPr>
                        </m:ctrlPr>
                      </m:naryPr>
                      <m:sub>
                        <m:acc>
                          <m:accPr>
                            <m:chr m:val="̇"/>
                            <m:ctrlPr>
                              <a:rPr lang="zh-CN" altLang="en-US" i="1">
                                <a:solidFill>
                                  <a:srgbClr val="000000"/>
                                </a:solidFill>
                                <a:latin typeface="Cambria Math" panose="02040503050406030204" pitchFamily="18" charset="0"/>
                              </a:rPr>
                            </m:ctrlPr>
                          </m:accPr>
                          <m:e>
                            <m:r>
                              <a:rPr lang="en-US" altLang="zh-CN" b="0" i="1" smtClean="0">
                                <a:solidFill>
                                  <a:srgbClr val="000000"/>
                                </a:solidFill>
                                <a:latin typeface="Cambria Math" panose="02040503050406030204" pitchFamily="18" charset="0"/>
                              </a:rPr>
                              <m:t>𝑖</m:t>
                            </m:r>
                          </m:e>
                        </m:acc>
                        <m:r>
                          <a:rPr lang="zh-CN" altLang="en-US" i="1">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𝑗</m:t>
                        </m:r>
                        <m:r>
                          <a:rPr lang="en-US" altLang="zh-CN" b="0" i="1" smtClean="0">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𝑚</m:t>
                        </m:r>
                      </m:sup>
                      <m:e>
                        <m:r>
                          <m:rPr>
                            <m:nor/>
                          </m:rPr>
                          <a:rPr lang="en-US" altLang="zh-CN" dirty="0">
                            <a:latin typeface="宋体" panose="02010600030101010101" pitchFamily="2" charset="-122"/>
                            <a:ea typeface="宋体" panose="02010600030101010101" pitchFamily="2" charset="-122"/>
                          </a:rPr>
                          <m:t>α</m:t>
                        </m:r>
                        <m:r>
                          <m:rPr>
                            <m:nor/>
                          </m:rPr>
                          <a:rPr lang="en-US" altLang="zh-CN" baseline="-25000" dirty="0">
                            <a:latin typeface="宋体" panose="02010600030101010101" pitchFamily="2" charset="-122"/>
                            <a:ea typeface="宋体" panose="02010600030101010101" pitchFamily="2" charset="-122"/>
                          </a:rPr>
                          <m:t>i</m:t>
                        </m:r>
                      </m:e>
                    </m:nary>
                  </m:oMath>
                </a14:m>
                <a:r>
                  <a:rPr lang="en-US" altLang="zh-CN" dirty="0">
                    <a:latin typeface="宋体" panose="02010600030101010101" pitchFamily="2" charset="-122"/>
                    <a:ea typeface="宋体" panose="02010600030101010101" pitchFamily="2" charset="-122"/>
                  </a:rPr>
                  <a:t>α</a:t>
                </a:r>
                <a:r>
                  <a:rPr lang="en-US" altLang="zh-CN" baseline="-25000" dirty="0" err="1">
                    <a:latin typeface="宋体" panose="02010600030101010101" pitchFamily="2" charset="-122"/>
                    <a:ea typeface="宋体" panose="02010600030101010101" pitchFamily="2" charset="-122"/>
                  </a:rPr>
                  <a:t>j</a:t>
                </a:r>
                <a:r>
                  <a:rPr lang="en-US" altLang="zh-CN" dirty="0" err="1">
                    <a:latin typeface="宋体" panose="02010600030101010101" pitchFamily="2" charset="-122"/>
                    <a:ea typeface="宋体" panose="02010600030101010101" pitchFamily="2" charset="-122"/>
                  </a:rPr>
                  <a:t>y</a:t>
                </a:r>
                <a:r>
                  <a:rPr lang="en-US" altLang="zh-CN" baseline="-25000" dirty="0" err="1">
                    <a:latin typeface="宋体" panose="02010600030101010101" pitchFamily="2" charset="-122"/>
                    <a:ea typeface="宋体" panose="02010600030101010101" pitchFamily="2" charset="-122"/>
                  </a:rPr>
                  <a:t>i</a:t>
                </a:r>
                <a:r>
                  <a:rPr lang="en-US" altLang="zh-CN" dirty="0" err="1">
                    <a:latin typeface="宋体" panose="02010600030101010101" pitchFamily="2" charset="-122"/>
                    <a:ea typeface="宋体" panose="02010600030101010101" pitchFamily="2" charset="-122"/>
                  </a:rPr>
                  <a:t>y</a:t>
                </a:r>
                <a:r>
                  <a:rPr lang="en-US" altLang="zh-CN" baseline="-25000" dirty="0" err="1">
                    <a:latin typeface="宋体" panose="02010600030101010101" pitchFamily="2" charset="-122"/>
                    <a:ea typeface="宋体" panose="02010600030101010101" pitchFamily="2" charset="-122"/>
                  </a:rPr>
                  <a:t>j</a:t>
                </a:r>
                <a:r>
                  <a:rPr lang="en-US" altLang="zh-CN" dirty="0" err="1">
                    <a:latin typeface="宋体" panose="02010600030101010101" pitchFamily="2" charset="-122"/>
                    <a:ea typeface="宋体" panose="02010600030101010101" pitchFamily="2" charset="-122"/>
                  </a:rPr>
                  <a:t>φ</a:t>
                </a:r>
                <a:r>
                  <a:rPr lang="en-US" altLang="zh-CN" dirty="0">
                    <a:latin typeface="宋体" panose="02010600030101010101" pitchFamily="2" charset="-122"/>
                    <a:ea typeface="宋体" panose="02010600030101010101" pitchFamily="2" charset="-122"/>
                  </a:rPr>
                  <a:t>(x</a:t>
                </a:r>
                <a:r>
                  <a:rPr lang="en-US" altLang="zh-CN" baseline="-25000" dirty="0">
                    <a:latin typeface="宋体" panose="02010600030101010101" pitchFamily="2" charset="-122"/>
                    <a:ea typeface="宋体" panose="02010600030101010101" pitchFamily="2" charset="-122"/>
                  </a:rPr>
                  <a:t>i</a:t>
                </a:r>
                <a:r>
                  <a:rPr lang="en-US" altLang="zh-CN" dirty="0">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 </a:t>
                </a:r>
                <a:r>
                  <a:rPr lang="en-US" altLang="zh-CN" dirty="0">
                    <a:solidFill>
                      <a:srgbClr val="000000"/>
                    </a:solidFill>
                    <a:latin typeface="宋体" panose="02010600030101010101" pitchFamily="2" charset="-122"/>
                    <a:ea typeface="宋体" panose="02010600030101010101" pitchFamily="2" charset="-122"/>
                  </a:rPr>
                  <a:t>•φ(</a:t>
                </a:r>
                <a:r>
                  <a:rPr lang="en-US" altLang="zh-CN" dirty="0" err="1">
                    <a:latin typeface="宋体" panose="02010600030101010101" pitchFamily="2" charset="-122"/>
                    <a:ea typeface="宋体" panose="02010600030101010101" pitchFamily="2" charset="-122"/>
                  </a:rPr>
                  <a:t>x</a:t>
                </a:r>
                <a:r>
                  <a:rPr lang="en-US" altLang="zh-CN" baseline="-25000" dirty="0" err="1">
                    <a:latin typeface="宋体" panose="02010600030101010101" pitchFamily="2" charset="-122"/>
                    <a:ea typeface="宋体" panose="02010600030101010101" pitchFamily="2" charset="-122"/>
                  </a:rPr>
                  <a:t>j</a:t>
                </a:r>
                <a:r>
                  <a:rPr lang="en-US" altLang="zh-CN" dirty="0">
                    <a:latin typeface="宋体" panose="02010600030101010101" pitchFamily="2" charset="-122"/>
                    <a:ea typeface="宋体" panose="02010600030101010101" pitchFamily="2" charset="-122"/>
                  </a:rPr>
                  <a:t>)</a:t>
                </a:r>
                <a:r>
                  <a:rPr lang="en-US" altLang="zh-CN" dirty="0">
                    <a:solidFill>
                      <a:srgbClr val="000000"/>
                    </a:solidFill>
                    <a:latin typeface="宋体" panose="02010600030101010101" pitchFamily="2" charset="-122"/>
                    <a:ea typeface="宋体" panose="02010600030101010101" pitchFamily="2" charset="-122"/>
                  </a:rPr>
                  <a:t>—</a:t>
                </a:r>
                <a14:m>
                  <m:oMath xmlns:m="http://schemas.openxmlformats.org/officeDocument/2006/math">
                    <m:nary>
                      <m:naryPr>
                        <m:chr m:val="∑"/>
                        <m:limLoc m:val="undOvr"/>
                        <m:grow m:val="on"/>
                        <m:ctrlPr>
                          <a:rPr lang="zh-CN" altLang="en-US" i="1">
                            <a:solidFill>
                              <a:srgbClr val="000000"/>
                            </a:solidFill>
                            <a:latin typeface="Cambria Math" panose="02040503050406030204" pitchFamily="18" charset="0"/>
                          </a:rPr>
                        </m:ctrlPr>
                      </m:naryPr>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𝑚</m:t>
                        </m:r>
                      </m:sup>
                      <m:e>
                        <m:r>
                          <m:rPr>
                            <m:nor/>
                          </m:rPr>
                          <a:rPr lang="en-US" altLang="zh-CN" dirty="0">
                            <a:latin typeface="宋体" panose="02010600030101010101" pitchFamily="2" charset="-122"/>
                            <a:ea typeface="宋体" panose="02010600030101010101" pitchFamily="2" charset="-122"/>
                          </a:rPr>
                          <m:t>α</m:t>
                        </m:r>
                        <m:r>
                          <m:rPr>
                            <m:nor/>
                          </m:rPr>
                          <a:rPr lang="en-US" altLang="zh-CN" baseline="-25000" dirty="0">
                            <a:latin typeface="宋体" panose="02010600030101010101" pitchFamily="2" charset="-122"/>
                            <a:ea typeface="宋体" panose="02010600030101010101" pitchFamily="2" charset="-122"/>
                          </a:rPr>
                          <m:t>i</m:t>
                        </m:r>
                      </m:e>
                    </m:nary>
                  </m:oMath>
                </a14:m>
                <a:r>
                  <a:rPr lang="zh-CN" altLang="en-US" dirty="0">
                    <a:latin typeface="宋体" panose="02010600030101010101" pitchFamily="2" charset="-122"/>
                    <a:ea typeface="宋体" panose="02010600030101010101" pitchFamily="2" charset="-122"/>
                  </a:rPr>
                  <a:t>     </a:t>
                </a:r>
                <a14:m>
                  <m:oMath xmlns:m="http://schemas.openxmlformats.org/officeDocument/2006/math">
                    <m:r>
                      <m:rPr>
                        <m:sty m:val="p"/>
                      </m:rPr>
                      <a:rPr lang="en-US" altLang="zh-CN" i="1">
                        <a:latin typeface="Cambria Math" panose="02040503050406030204" pitchFamily="18" charset="0"/>
                      </a:rPr>
                      <m:t>s</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m:t>
                    </m:r>
                  </m:oMath>
                </a14:m>
                <a:r>
                  <a:rPr lang="en-US" altLang="zh-CN" dirty="0">
                    <a:latin typeface="宋体" panose="02010600030101010101" pitchFamily="2" charset="-122"/>
                    <a:ea typeface="宋体" panose="02010600030101010101" pitchFamily="2" charset="-122"/>
                  </a:rPr>
                  <a:t> </a:t>
                </a:r>
                <a14:m>
                  <m:oMath xmlns:m="http://schemas.openxmlformats.org/officeDocument/2006/math">
                    <m:nary>
                      <m:naryPr>
                        <m:chr m:val="∑"/>
                        <m:limLoc m:val="undOvr"/>
                        <m:grow m:val="on"/>
                        <m:ctrlPr>
                          <a:rPr lang="zh-CN" altLang="en-US" i="1">
                            <a:solidFill>
                              <a:srgbClr val="000000"/>
                            </a:solidFill>
                            <a:latin typeface="Cambria Math" panose="02040503050406030204" pitchFamily="18" charset="0"/>
                          </a:rPr>
                        </m:ctrlPr>
                      </m:naryPr>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𝑚</m:t>
                        </m:r>
                      </m:sup>
                      <m:e>
                        <m:r>
                          <m:rPr>
                            <m:nor/>
                          </m:rPr>
                          <a:rPr lang="en-US" altLang="zh-CN" dirty="0">
                            <a:latin typeface="宋体" panose="02010600030101010101" pitchFamily="2" charset="-122"/>
                            <a:ea typeface="宋体" panose="02010600030101010101" pitchFamily="2" charset="-122"/>
                          </a:rPr>
                          <m:t>α</m:t>
                        </m:r>
                        <m:r>
                          <m:rPr>
                            <m:nor/>
                          </m:rPr>
                          <a:rPr lang="en-US" altLang="zh-CN" baseline="-25000" dirty="0">
                            <a:latin typeface="宋体" panose="02010600030101010101" pitchFamily="2" charset="-122"/>
                            <a:ea typeface="宋体" panose="02010600030101010101" pitchFamily="2" charset="-122"/>
                          </a:rPr>
                          <m:t>i</m:t>
                        </m:r>
                      </m:e>
                    </m:nary>
                  </m:oMath>
                </a14:m>
                <a:r>
                  <a:rPr lang="en-US" altLang="zh-CN" dirty="0" err="1">
                    <a:latin typeface="宋体" panose="02010600030101010101" pitchFamily="2" charset="-122"/>
                    <a:ea typeface="宋体" panose="02010600030101010101" pitchFamily="2" charset="-122"/>
                  </a:rPr>
                  <a:t>y</a:t>
                </a:r>
                <a:r>
                  <a:rPr lang="en-US" altLang="zh-CN" baseline="-25000" dirty="0" err="1">
                    <a:latin typeface="宋体" panose="02010600030101010101" pitchFamily="2" charset="-122"/>
                    <a:ea typeface="宋体" panose="02010600030101010101" pitchFamily="2" charset="-122"/>
                  </a:rPr>
                  <a:t>i</a:t>
                </a:r>
                <a:r>
                  <a:rPr lang="en-US" altLang="zh-CN" dirty="0">
                    <a:latin typeface="宋体" panose="02010600030101010101" pitchFamily="2" charset="-122"/>
                    <a:ea typeface="宋体" panose="02010600030101010101" pitchFamily="2" charset="-122"/>
                  </a:rPr>
                  <a:t>=0       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α</a:t>
                </a:r>
                <a:r>
                  <a:rPr lang="en-US" altLang="zh-CN" baseline="-25000" dirty="0" err="1">
                    <a:latin typeface="宋体" panose="02010600030101010101" pitchFamily="2" charset="-122"/>
                    <a:ea typeface="宋体" panose="02010600030101010101" pitchFamily="2" charset="-122"/>
                  </a:rPr>
                  <a:t>i</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p>
              <a:p>
                <a:pPr>
                  <a:lnSpc>
                    <a:spcPct val="150000"/>
                  </a:lnSpc>
                </a:pPr>
                <a:r>
                  <a:rPr lang="zh-CN" altLang="en-US" b="0" i="0" dirty="0">
                    <a:solidFill>
                      <a:srgbClr val="000000"/>
                    </a:solidFill>
                    <a:effectLst/>
                    <a:latin typeface="宋体" panose="02010600030101010101" pitchFamily="2" charset="-122"/>
                    <a:ea typeface="宋体" panose="02010600030101010101" pitchFamily="2" charset="-122"/>
                  </a:rPr>
                  <a:t>但是</a:t>
                </a:r>
                <a:r>
                  <a:rPr lang="en-US" altLang="zh-CN" b="0" i="0" dirty="0">
                    <a:solidFill>
                      <a:srgbClr val="000000"/>
                    </a:solidFill>
                    <a:effectLst/>
                    <a:latin typeface="宋体" panose="02010600030101010101" pitchFamily="2" charset="-122"/>
                    <a:ea typeface="宋体" panose="02010600030101010101" pitchFamily="2" charset="-122"/>
                  </a:rPr>
                  <a:t>2</a:t>
                </a:r>
                <a:r>
                  <a:rPr lang="zh-CN" altLang="en-US" b="0" i="0" dirty="0">
                    <a:solidFill>
                      <a:srgbClr val="000000"/>
                    </a:solidFill>
                    <a:effectLst/>
                    <a:latin typeface="宋体" panose="02010600030101010101" pitchFamily="2" charset="-122"/>
                    <a:ea typeface="宋体" panose="02010600030101010101" pitchFamily="2" charset="-122"/>
                  </a:rPr>
                  <a:t>维特征的数据，可以将其映射到</a:t>
                </a:r>
                <a:r>
                  <a:rPr lang="en-US" altLang="zh-CN" b="0" i="0" dirty="0">
                    <a:solidFill>
                      <a:srgbClr val="000000"/>
                    </a:solidFill>
                    <a:effectLst/>
                    <a:latin typeface="宋体" panose="02010600030101010101" pitchFamily="2" charset="-122"/>
                    <a:ea typeface="宋体" panose="02010600030101010101" pitchFamily="2" charset="-122"/>
                  </a:rPr>
                  <a:t>5</a:t>
                </a:r>
                <a:r>
                  <a:rPr lang="zh-CN" altLang="en-US" b="0" i="0" dirty="0">
                    <a:solidFill>
                      <a:srgbClr val="000000"/>
                    </a:solidFill>
                    <a:effectLst/>
                    <a:latin typeface="宋体" panose="02010600030101010101" pitchFamily="2" charset="-122"/>
                    <a:ea typeface="宋体" panose="02010600030101010101" pitchFamily="2" charset="-122"/>
                  </a:rPr>
                  <a:t>维来做特征的内积，如果原始空间是三维，可以映射到到</a:t>
                </a:r>
                <a:r>
                  <a:rPr lang="en-US" altLang="zh-CN" b="0" i="0" dirty="0">
                    <a:solidFill>
                      <a:srgbClr val="000000"/>
                    </a:solidFill>
                    <a:effectLst/>
                    <a:latin typeface="宋体" panose="02010600030101010101" pitchFamily="2" charset="-122"/>
                    <a:ea typeface="宋体" panose="02010600030101010101" pitchFamily="2" charset="-122"/>
                  </a:rPr>
                  <a:t>19</a:t>
                </a:r>
                <a:r>
                  <a:rPr lang="zh-CN" altLang="en-US" b="0" i="0" dirty="0">
                    <a:solidFill>
                      <a:srgbClr val="000000"/>
                    </a:solidFill>
                    <a:effectLst/>
                    <a:latin typeface="宋体" panose="02010600030101010101" pitchFamily="2" charset="-122"/>
                    <a:ea typeface="宋体" panose="02010600030101010101" pitchFamily="2" charset="-122"/>
                  </a:rPr>
                  <a:t>维空间。但是如果我们的低维特征是</a:t>
                </a:r>
                <a:r>
                  <a:rPr lang="en-US" altLang="zh-CN" b="0" i="0" dirty="0">
                    <a:solidFill>
                      <a:srgbClr val="000000"/>
                    </a:solidFill>
                    <a:effectLst/>
                    <a:latin typeface="宋体" panose="02010600030101010101" pitchFamily="2" charset="-122"/>
                    <a:ea typeface="宋体" panose="02010600030101010101" pitchFamily="2" charset="-122"/>
                  </a:rPr>
                  <a:t>100</a:t>
                </a:r>
                <a:r>
                  <a:rPr lang="zh-CN" altLang="en-US" b="0" i="0" dirty="0">
                    <a:solidFill>
                      <a:srgbClr val="000000"/>
                    </a:solidFill>
                    <a:effectLst/>
                    <a:latin typeface="宋体" panose="02010600030101010101" pitchFamily="2" charset="-122"/>
                    <a:ea typeface="宋体" panose="02010600030101010101" pitchFamily="2" charset="-122"/>
                  </a:rPr>
                  <a:t>个维度，就有可能遇到无穷维的情况</a:t>
                </a:r>
                <a:endParaRPr lang="en-US" altLang="zh-CN" dirty="0">
                  <a:solidFill>
                    <a:srgbClr val="000000"/>
                  </a:solidFill>
                  <a:latin typeface="宋体" panose="02010600030101010101" pitchFamily="2" charset="-122"/>
                  <a:ea typeface="宋体" panose="02010600030101010101" pitchFamily="2" charset="-122"/>
                </a:endParaRPr>
              </a:p>
            </p:txBody>
          </p:sp>
        </mc:Choice>
        <mc:Fallback xmlns="">
          <p:sp>
            <p:nvSpPr>
              <p:cNvPr id="27" name="文本框 26">
                <a:extLst>
                  <a:ext uri="{FF2B5EF4-FFF2-40B4-BE49-F238E27FC236}">
                    <a16:creationId xmlns:a16="http://schemas.microsoft.com/office/drawing/2014/main" id="{97F0A31A-1AAF-4EF3-A588-BA045DA05871}"/>
                  </a:ext>
                </a:extLst>
              </p:cNvPr>
              <p:cNvSpPr txBox="1">
                <a:spLocks noRot="1" noChangeAspect="1" noMove="1" noResize="1" noEditPoints="1" noAdjustHandles="1" noChangeArrowheads="1" noChangeShapeType="1" noTextEdit="1"/>
              </p:cNvSpPr>
              <p:nvPr/>
            </p:nvSpPr>
            <p:spPr>
              <a:xfrm>
                <a:off x="0" y="2235156"/>
                <a:ext cx="9074426" cy="2729273"/>
              </a:xfrm>
              <a:prstGeom prst="rect">
                <a:avLst/>
              </a:prstGeom>
              <a:blipFill>
                <a:blip r:embed="rId4"/>
                <a:stretch>
                  <a:fillRect l="-537" r="-470" b="-26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6105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95410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核函数</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EF3BB91-F8D8-4EF1-A3D3-79BB41E72A1B}"/>
                  </a:ext>
                </a:extLst>
              </p:cNvPr>
              <p:cNvSpPr txBox="1"/>
              <p:nvPr/>
            </p:nvSpPr>
            <p:spPr>
              <a:xfrm>
                <a:off x="0" y="637789"/>
                <a:ext cx="9273209"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Segoe UI Semibold" panose="020B0702040204020203" pitchFamily="34" charset="0"/>
                  </a:rPr>
                  <a:t>假设</a:t>
                </a:r>
                <a:r>
                  <a:rPr lang="en-US" altLang="zh-CN" dirty="0">
                    <a:latin typeface="宋体" panose="02010600030101010101" pitchFamily="2" charset="-122"/>
                    <a:ea typeface="宋体" panose="02010600030101010101" pitchFamily="2" charset="-122"/>
                    <a:cs typeface="Segoe UI Semibold" panose="020B0702040204020203" pitchFamily="34" charset="0"/>
                  </a:rPr>
                  <a:t>φ</a:t>
                </a:r>
                <a:r>
                  <a:rPr lang="zh-CN" altLang="en-US" dirty="0">
                    <a:latin typeface="宋体" panose="02010600030101010101" pitchFamily="2" charset="-122"/>
                    <a:ea typeface="宋体" panose="02010600030101010101" pitchFamily="2" charset="-122"/>
                    <a:cs typeface="Segoe UI Semibold" panose="020B0702040204020203" pitchFamily="34" charset="0"/>
                  </a:rPr>
                  <a:t>是一个从低维的输入空间</a:t>
                </a:r>
                <a14:m>
                  <m:oMath xmlns:m="http://schemas.openxmlformats.org/officeDocument/2006/math">
                    <m:r>
                      <a:rPr lang="zh-CN" altLang="el-GR" i="1">
                        <a:latin typeface="Cambria Math" panose="02040503050406030204" pitchFamily="18" charset="0"/>
                        <a:ea typeface="Cambria Math" panose="02040503050406030204" pitchFamily="18" charset="0"/>
                      </a:rPr>
                      <m:t>𝒳</m:t>
                    </m:r>
                    <m:r>
                      <a:rPr lang="zh-CN" altLang="en-US" i="1">
                        <a:latin typeface="Cambria Math" panose="02040503050406030204" pitchFamily="18" charset="0"/>
                        <a:ea typeface="Cambria Math" panose="02040503050406030204" pitchFamily="18" charset="0"/>
                      </a:rPr>
                      <m:t>到</m:t>
                    </m:r>
                    <m:r>
                      <a:rPr lang="zh-CN" altLang="en-US" i="1" smtClean="0">
                        <a:latin typeface="Cambria Math" panose="02040503050406030204" pitchFamily="18" charset="0"/>
                        <a:ea typeface="Cambria Math" panose="02040503050406030204" pitchFamily="18" charset="0"/>
                      </a:rPr>
                      <m:t>高维</m:t>
                    </m:r>
                    <m:r>
                      <a:rPr lang="zh-CN" altLang="en-US" i="1">
                        <a:latin typeface="Cambria Math" panose="02040503050406030204" pitchFamily="18" charset="0"/>
                        <a:ea typeface="Cambria Math" panose="02040503050406030204" pitchFamily="18" charset="0"/>
                      </a:rPr>
                      <m:t>的</m:t>
                    </m:r>
                  </m:oMath>
                </a14:m>
                <a:r>
                  <a:rPr lang="zh-CN" altLang="en-US" dirty="0">
                    <a:latin typeface="宋体" panose="02010600030101010101" pitchFamily="2" charset="-122"/>
                    <a:ea typeface="宋体" panose="02010600030101010101" pitchFamily="2" charset="-122"/>
                    <a:cs typeface="Segoe UI Semibold" panose="020B0702040204020203" pitchFamily="34" charset="0"/>
                  </a:rPr>
                  <a:t>希伯特空间的</a:t>
                </a:r>
                <a14:m>
                  <m:oMath xmlns:m="http://schemas.openxmlformats.org/officeDocument/2006/math">
                    <m:r>
                      <a:rPr lang="en-US" altLang="zh-CN" i="1" smtClean="0">
                        <a:latin typeface="Cambria Math" panose="02040503050406030204" pitchFamily="18" charset="0"/>
                        <a:ea typeface="Cambria Math" panose="02040503050406030204" pitchFamily="18" charset="0"/>
                      </a:rPr>
                      <m:t>ℋ</m:t>
                    </m:r>
                    <m:r>
                      <a:rPr lang="zh-CN" altLang="en-US" i="1">
                        <a:latin typeface="Cambria Math" panose="02040503050406030204" pitchFamily="18" charset="0"/>
                        <a:ea typeface="Cambria Math" panose="02040503050406030204" pitchFamily="18" charset="0"/>
                      </a:rPr>
                      <m:t>映射</m:t>
                    </m:r>
                  </m:oMath>
                </a14:m>
                <a:r>
                  <a:rPr lang="zh-CN" altLang="en-US" dirty="0">
                    <a:latin typeface="宋体" panose="02010600030101010101" pitchFamily="2" charset="-122"/>
                    <a:ea typeface="宋体" panose="02010600030101010101" pitchFamily="2" charset="-122"/>
                    <a:cs typeface="Segoe UI Semibold" panose="020B0702040204020203" pitchFamily="34" charset="0"/>
                  </a:rPr>
                  <a:t>，如果存在函数</a:t>
                </a:r>
                <a:r>
                  <a:rPr lang="en-US" altLang="zh-CN" dirty="0">
                    <a:latin typeface="宋体" panose="02010600030101010101" pitchFamily="2" charset="-122"/>
                    <a:ea typeface="宋体" panose="02010600030101010101" pitchFamily="2" charset="-122"/>
                    <a:cs typeface="Segoe UI Semibold" panose="020B0702040204020203" pitchFamily="34" charset="0"/>
                  </a:rPr>
                  <a:t>K(</a:t>
                </a:r>
                <a:r>
                  <a:rPr lang="en-US" altLang="zh-CN" dirty="0" err="1">
                    <a:latin typeface="宋体" panose="02010600030101010101" pitchFamily="2" charset="-122"/>
                    <a:ea typeface="宋体" panose="02010600030101010101" pitchFamily="2" charset="-122"/>
                    <a:cs typeface="Segoe UI Semibold" panose="020B0702040204020203" pitchFamily="34" charset="0"/>
                  </a:rPr>
                  <a:t>x,z</a:t>
                </a:r>
                <a:r>
                  <a:rPr lang="en-US" altLang="zh-CN" dirty="0">
                    <a:latin typeface="宋体" panose="02010600030101010101" pitchFamily="2" charset="-122"/>
                    <a:ea typeface="宋体" panose="02010600030101010101" pitchFamily="2" charset="-122"/>
                    <a:cs typeface="Segoe UI Semibold" panose="020B0702040204020203" pitchFamily="34" charset="0"/>
                  </a:rPr>
                  <a:t>),</a:t>
                </a:r>
                <a:r>
                  <a:rPr lang="zh-CN" altLang="en-US" dirty="0">
                    <a:latin typeface="宋体" panose="02010600030101010101" pitchFamily="2" charset="-122"/>
                    <a:ea typeface="宋体" panose="02010600030101010101" pitchFamily="2" charset="-122"/>
                    <a:cs typeface="Segoe UI Semibold" panose="020B0702040204020203" pitchFamily="34" charset="0"/>
                  </a:rPr>
                  <a:t>对于任意</a:t>
                </a:r>
                <a:r>
                  <a:rPr lang="en-US" altLang="zh-CN" dirty="0" err="1">
                    <a:latin typeface="宋体" panose="02010600030101010101" pitchFamily="2" charset="-122"/>
                    <a:ea typeface="宋体" panose="02010600030101010101" pitchFamily="2" charset="-122"/>
                    <a:cs typeface="Segoe UI Semibold" panose="020B0702040204020203" pitchFamily="34" charset="0"/>
                  </a:rPr>
                  <a:t>x,z</a:t>
                </a:r>
                <a:r>
                  <a:rPr lang="zh-CN" altLang="en-US" dirty="0">
                    <a:latin typeface="宋体" panose="02010600030101010101" pitchFamily="2" charset="-122"/>
                    <a:ea typeface="宋体" panose="02010600030101010101" pitchFamily="2" charset="-122"/>
                    <a:cs typeface="Segoe UI Semibold" panose="020B0702040204020203" pitchFamily="34" charset="0"/>
                  </a:rPr>
                  <a:t>∈</a:t>
                </a:r>
                <a:r>
                  <a:rPr lang="el-GR" altLang="zh-CN" dirty="0">
                    <a:latin typeface="Segoe UI Semibold" panose="020B0702040204020203" pitchFamily="34" charset="0"/>
                    <a:ea typeface="宋体" panose="02010600030101010101" pitchFamily="2" charset="-122"/>
                    <a:cs typeface="Segoe UI Semibold" panose="020B0702040204020203" pitchFamily="34" charset="0"/>
                  </a:rPr>
                  <a:t> </a:t>
                </a:r>
                <a14:m>
                  <m:oMath xmlns:m="http://schemas.openxmlformats.org/officeDocument/2006/math">
                    <m:r>
                      <a:rPr lang="zh-CN" altLang="el-GR" i="1" smtClean="0">
                        <a:latin typeface="Cambria Math" panose="02040503050406030204" pitchFamily="18" charset="0"/>
                        <a:ea typeface="Cambria Math" panose="02040503050406030204" pitchFamily="18" charset="0"/>
                      </a:rPr>
                      <m:t>𝒳</m:t>
                    </m:r>
                  </m:oMath>
                </a14:m>
                <a:r>
                  <a:rPr lang="zh-CN" altLang="en-US" dirty="0">
                    <a:latin typeface="宋体" panose="02010600030101010101" pitchFamily="2" charset="-122"/>
                    <a:ea typeface="宋体" panose="02010600030101010101" pitchFamily="2" charset="-122"/>
                    <a:cs typeface="Segoe UI Semibold" panose="020B0702040204020203" pitchFamily="34" charset="0"/>
                  </a:rPr>
                  <a:t>，都有</a:t>
                </a:r>
                <a:r>
                  <a:rPr lang="en-US" altLang="zh-CN" dirty="0">
                    <a:latin typeface="宋体" panose="02010600030101010101" pitchFamily="2" charset="-122"/>
                    <a:ea typeface="宋体" panose="02010600030101010101" pitchFamily="2" charset="-122"/>
                    <a:cs typeface="Segoe UI Semibold" panose="020B0702040204020203" pitchFamily="34" charset="0"/>
                  </a:rPr>
                  <a:t>K(</a:t>
                </a:r>
                <a:r>
                  <a:rPr lang="en-US" altLang="zh-CN" dirty="0" err="1">
                    <a:latin typeface="宋体" panose="02010600030101010101" pitchFamily="2" charset="-122"/>
                    <a:ea typeface="宋体" panose="02010600030101010101" pitchFamily="2" charset="-122"/>
                    <a:cs typeface="Segoe UI Semibold" panose="020B0702040204020203" pitchFamily="34" charset="0"/>
                  </a:rPr>
                  <a:t>x,z</a:t>
                </a:r>
                <a:r>
                  <a:rPr lang="en-US" altLang="zh-CN" dirty="0">
                    <a:latin typeface="宋体" panose="02010600030101010101" pitchFamily="2" charset="-122"/>
                    <a:ea typeface="宋体" panose="02010600030101010101" pitchFamily="2" charset="-122"/>
                    <a:cs typeface="Segoe UI Semibold" panose="020B0702040204020203" pitchFamily="34" charset="0"/>
                  </a:rPr>
                  <a:t>)=φ(x)</a:t>
                </a:r>
                <a:r>
                  <a:rPr lang="en-US" altLang="zh-CN" dirty="0">
                    <a:solidFill>
                      <a:srgbClr val="000000"/>
                    </a:solidFill>
                    <a:latin typeface="宋体" panose="02010600030101010101" pitchFamily="2" charset="-122"/>
                    <a:ea typeface="宋体" panose="02010600030101010101" pitchFamily="2" charset="-122"/>
                    <a:cs typeface="Segoe UI Semibold" panose="020B0702040204020203" pitchFamily="34" charset="0"/>
                  </a:rPr>
                  <a:t> •φ(z),</a:t>
                </a:r>
                <a:r>
                  <a:rPr lang="zh-CN" altLang="en-US" dirty="0">
                    <a:solidFill>
                      <a:srgbClr val="000000"/>
                    </a:solidFill>
                    <a:latin typeface="宋体" panose="02010600030101010101" pitchFamily="2" charset="-122"/>
                    <a:ea typeface="宋体" panose="02010600030101010101" pitchFamily="2" charset="-122"/>
                    <a:cs typeface="Segoe UI Semibold" panose="020B0702040204020203" pitchFamily="34" charset="0"/>
                  </a:rPr>
                  <a:t>那么就称</a:t>
                </a:r>
                <a:r>
                  <a:rPr lang="en-US" altLang="zh-CN" dirty="0">
                    <a:latin typeface="宋体" panose="02010600030101010101" pitchFamily="2" charset="-122"/>
                    <a:ea typeface="宋体" panose="02010600030101010101" pitchFamily="2" charset="-122"/>
                    <a:cs typeface="Segoe UI Semibold" panose="020B0702040204020203" pitchFamily="34" charset="0"/>
                  </a:rPr>
                  <a:t>K(</a:t>
                </a:r>
                <a:r>
                  <a:rPr lang="en-US" altLang="zh-CN" dirty="0" err="1">
                    <a:latin typeface="宋体" panose="02010600030101010101" pitchFamily="2" charset="-122"/>
                    <a:ea typeface="宋体" panose="02010600030101010101" pitchFamily="2" charset="-122"/>
                    <a:cs typeface="Segoe UI Semibold" panose="020B0702040204020203" pitchFamily="34" charset="0"/>
                  </a:rPr>
                  <a:t>x,z</a:t>
                </a:r>
                <a:r>
                  <a:rPr lang="en-US" altLang="zh-CN" dirty="0">
                    <a:latin typeface="宋体" panose="02010600030101010101" pitchFamily="2" charset="-122"/>
                    <a:ea typeface="宋体" panose="02010600030101010101" pitchFamily="2" charset="-122"/>
                    <a:cs typeface="Segoe UI Semibold" panose="020B0702040204020203" pitchFamily="34" charset="0"/>
                  </a:rPr>
                  <a:t>)</a:t>
                </a:r>
                <a:r>
                  <a:rPr lang="zh-CN" altLang="en-US" dirty="0">
                    <a:latin typeface="宋体" panose="02010600030101010101" pitchFamily="2" charset="-122"/>
                    <a:ea typeface="宋体" panose="02010600030101010101" pitchFamily="2" charset="-122"/>
                    <a:cs typeface="Segoe UI Semibold" panose="020B0702040204020203" pitchFamily="34" charset="0"/>
                  </a:rPr>
                  <a:t>为核函数</a:t>
                </a:r>
                <a:endParaRPr lang="en-US" altLang="zh-CN" dirty="0">
                  <a:latin typeface="宋体" panose="02010600030101010101" pitchFamily="2" charset="-122"/>
                  <a:ea typeface="宋体" panose="02010600030101010101" pitchFamily="2" charset="-122"/>
                  <a:cs typeface="Segoe UI Semibold" panose="020B0702040204020203" pitchFamily="34" charset="0"/>
                </a:endParaRPr>
              </a:p>
              <a:p>
                <a:r>
                  <a:rPr lang="zh-CN" altLang="en-US" dirty="0">
                    <a:latin typeface="宋体" panose="02010600030101010101" pitchFamily="2" charset="-122"/>
                    <a:ea typeface="宋体" panose="02010600030101010101" pitchFamily="2" charset="-122"/>
                    <a:cs typeface="Segoe UI Semibold" panose="020B0702040204020203" pitchFamily="34" charset="0"/>
                  </a:rPr>
                  <a:t>核技巧的想法是在学习中只定义核函数</a:t>
                </a:r>
                <a:r>
                  <a:rPr lang="en-US" altLang="zh-CN" dirty="0">
                    <a:latin typeface="宋体" panose="02010600030101010101" pitchFamily="2" charset="-122"/>
                    <a:ea typeface="宋体" panose="02010600030101010101" pitchFamily="2" charset="-122"/>
                    <a:cs typeface="Segoe UI Semibold" panose="020B0702040204020203" pitchFamily="34" charset="0"/>
                  </a:rPr>
                  <a:t>K(</a:t>
                </a:r>
                <a:r>
                  <a:rPr lang="en-US" altLang="zh-CN" dirty="0" err="1">
                    <a:latin typeface="宋体" panose="02010600030101010101" pitchFamily="2" charset="-122"/>
                    <a:ea typeface="宋体" panose="02010600030101010101" pitchFamily="2" charset="-122"/>
                    <a:cs typeface="Segoe UI Semibold" panose="020B0702040204020203" pitchFamily="34" charset="0"/>
                  </a:rPr>
                  <a:t>x,z</a:t>
                </a:r>
                <a:r>
                  <a:rPr lang="en-US" altLang="zh-CN" dirty="0">
                    <a:latin typeface="宋体" panose="02010600030101010101" pitchFamily="2" charset="-122"/>
                    <a:ea typeface="宋体" panose="02010600030101010101" pitchFamily="2" charset="-122"/>
                    <a:cs typeface="Segoe UI Semibold" panose="020B0702040204020203" pitchFamily="34" charset="0"/>
                  </a:rPr>
                  <a:t>)</a:t>
                </a:r>
                <a:r>
                  <a:rPr lang="zh-CN" altLang="en-US" dirty="0">
                    <a:latin typeface="宋体" panose="02010600030101010101" pitchFamily="2" charset="-122"/>
                    <a:ea typeface="宋体" panose="02010600030101010101" pitchFamily="2" charset="-122"/>
                    <a:cs typeface="Segoe UI Semibold" panose="020B0702040204020203" pitchFamily="34" charset="0"/>
                  </a:rPr>
                  <a:t>，而不显示的定义映射函数</a:t>
                </a:r>
                <a:r>
                  <a:rPr lang="en-US" altLang="zh-CN" dirty="0">
                    <a:latin typeface="宋体" panose="02010600030101010101" pitchFamily="2" charset="-122"/>
                    <a:ea typeface="宋体" panose="02010600030101010101" pitchFamily="2" charset="-122"/>
                    <a:cs typeface="Segoe UI Semibold" panose="020B0702040204020203" pitchFamily="34" charset="0"/>
                  </a:rPr>
                  <a:t>φ</a:t>
                </a:r>
                <a:endParaRPr lang="zh-CN" altLang="en-US" dirty="0">
                  <a:latin typeface="宋体" panose="02010600030101010101" pitchFamily="2" charset="-122"/>
                  <a:ea typeface="宋体" panose="02010600030101010101" pitchFamily="2" charset="-122"/>
                  <a:cs typeface="Segoe UI Semibold" panose="020B0702040204020203" pitchFamily="34" charset="0"/>
                </a:endParaRPr>
              </a:p>
            </p:txBody>
          </p:sp>
        </mc:Choice>
        <mc:Fallback xmlns="">
          <p:sp>
            <p:nvSpPr>
              <p:cNvPr id="20" name="文本框 19">
                <a:extLst>
                  <a:ext uri="{FF2B5EF4-FFF2-40B4-BE49-F238E27FC236}">
                    <a16:creationId xmlns:a16="http://schemas.microsoft.com/office/drawing/2014/main" id="{EEF3BB91-F8D8-4EF1-A3D3-79BB41E72A1B}"/>
                  </a:ext>
                </a:extLst>
              </p:cNvPr>
              <p:cNvSpPr txBox="1">
                <a:spLocks noRot="1" noChangeAspect="1" noMove="1" noResize="1" noEditPoints="1" noAdjustHandles="1" noChangeArrowheads="1" noChangeShapeType="1" noTextEdit="1"/>
              </p:cNvSpPr>
              <p:nvPr/>
            </p:nvSpPr>
            <p:spPr>
              <a:xfrm>
                <a:off x="0" y="637789"/>
                <a:ext cx="9273209" cy="923330"/>
              </a:xfrm>
              <a:prstGeom prst="rect">
                <a:avLst/>
              </a:prstGeom>
              <a:blipFill>
                <a:blip r:embed="rId3"/>
                <a:stretch>
                  <a:fillRect l="-526" t="-5298" b="-9934"/>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F534EE29-9338-472D-A5AC-6BB0463DA1A9}"/>
              </a:ext>
            </a:extLst>
          </p:cNvPr>
          <p:cNvSpPr txBox="1"/>
          <p:nvPr/>
        </p:nvSpPr>
        <p:spPr>
          <a:xfrm>
            <a:off x="168965" y="1995926"/>
            <a:ext cx="8935278" cy="369332"/>
          </a:xfrm>
          <a:prstGeom prst="rect">
            <a:avLst/>
          </a:prstGeom>
          <a:noFill/>
        </p:spPr>
        <p:txBody>
          <a:bodyPr wrap="square" rtlCol="0">
            <a:spAutoFit/>
          </a:bodyPr>
          <a:lstStyle/>
          <a:p>
            <a:r>
              <a:rPr lang="zh-CN" altLang="en-US" dirty="0"/>
              <a:t>常用的核函数：</a:t>
            </a:r>
            <a:endParaRPr lang="en-US" altLang="zh-CN" dirty="0"/>
          </a:p>
        </p:txBody>
      </p:sp>
      <p:pic>
        <p:nvPicPr>
          <p:cNvPr id="26" name="图片 25">
            <a:extLst>
              <a:ext uri="{FF2B5EF4-FFF2-40B4-BE49-F238E27FC236}">
                <a16:creationId xmlns:a16="http://schemas.microsoft.com/office/drawing/2014/main" id="{2C566F7E-232E-4C19-81A0-0E4B6CDC79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058" y="2778243"/>
            <a:ext cx="5696745" cy="1381318"/>
          </a:xfrm>
          <a:prstGeom prst="rect">
            <a:avLst/>
          </a:prstGeom>
        </p:spPr>
      </p:pic>
    </p:spTree>
    <p:extLst>
      <p:ext uri="{BB962C8B-B14F-4D97-AF65-F5344CB8AC3E}">
        <p14:creationId xmlns:p14="http://schemas.microsoft.com/office/powerpoint/2010/main" val="2383037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95410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核函数</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文本框 26">
            <a:extLst>
              <a:ext uri="{FF2B5EF4-FFF2-40B4-BE49-F238E27FC236}">
                <a16:creationId xmlns:a16="http://schemas.microsoft.com/office/drawing/2014/main" id="{32C36362-E7FC-4883-AC8D-4F0BE1E9F34C}"/>
              </a:ext>
            </a:extLst>
          </p:cNvPr>
          <p:cNvSpPr txBox="1"/>
          <p:nvPr/>
        </p:nvSpPr>
        <p:spPr>
          <a:xfrm>
            <a:off x="0" y="636271"/>
            <a:ext cx="9144000" cy="646331"/>
          </a:xfrm>
          <a:prstGeom prst="rect">
            <a:avLst/>
          </a:prstGeom>
          <a:noFill/>
        </p:spPr>
        <p:txBody>
          <a:bodyPr wrap="square">
            <a:spAutoFit/>
          </a:bodyPr>
          <a:lstStyle/>
          <a:p>
            <a:r>
              <a:rPr lang="zh-CN" altLang="en-US" b="0" i="0" dirty="0">
                <a:solidFill>
                  <a:srgbClr val="333333"/>
                </a:solidFill>
                <a:effectLst/>
                <a:latin typeface="宋体" panose="02010600030101010101" pitchFamily="2" charset="-122"/>
                <a:ea typeface="宋体" panose="02010600030101010101" pitchFamily="2" charset="-122"/>
              </a:rPr>
              <a:t>核函数的价值在于</a:t>
            </a:r>
            <a:r>
              <a:rPr lang="zh-CN" altLang="en-US" b="0" i="0" dirty="0">
                <a:solidFill>
                  <a:srgbClr val="4D4D4D"/>
                </a:solidFill>
                <a:effectLst/>
                <a:latin typeface="宋体" panose="02010600030101010101" pitchFamily="2" charset="-122"/>
                <a:ea typeface="宋体" panose="02010600030101010101" pitchFamily="2" charset="-122"/>
              </a:rPr>
              <a:t>可以直接通过核函数，求出在高维空间的内积了，</a:t>
            </a:r>
            <a:r>
              <a:rPr lang="zh-CN" altLang="en-US" b="0" i="0" dirty="0">
                <a:solidFill>
                  <a:srgbClr val="333333"/>
                </a:solidFill>
                <a:effectLst/>
                <a:latin typeface="宋体" panose="02010600030101010101" pitchFamily="2" charset="-122"/>
                <a:ea typeface="宋体" panose="02010600030101010101" pitchFamily="2" charset="-122"/>
              </a:rPr>
              <a:t>避免了直接在高维空间中的复杂计算</a:t>
            </a:r>
            <a:endParaRPr lang="en-US" altLang="zh-CN" b="0" i="0" dirty="0">
              <a:effectLst/>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A96FC043-816E-454C-92F8-CCA3B35390F0}"/>
              </a:ext>
            </a:extLst>
          </p:cNvPr>
          <p:cNvPicPr>
            <a:picLocks noChangeAspect="1"/>
          </p:cNvPicPr>
          <p:nvPr/>
        </p:nvPicPr>
        <p:blipFill>
          <a:blip r:embed="rId3"/>
          <a:stretch>
            <a:fillRect/>
          </a:stretch>
        </p:blipFill>
        <p:spPr>
          <a:xfrm>
            <a:off x="0" y="1237205"/>
            <a:ext cx="6752161" cy="3896770"/>
          </a:xfrm>
          <a:prstGeom prst="rect">
            <a:avLst/>
          </a:prstGeom>
        </p:spPr>
      </p:pic>
    </p:spTree>
    <p:extLst>
      <p:ext uri="{BB962C8B-B14F-4D97-AF65-F5344CB8AC3E}">
        <p14:creationId xmlns:p14="http://schemas.microsoft.com/office/powerpoint/2010/main" val="3643071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723549"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核函数的应用</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5D5791D6-9F2C-459F-A584-2278A0728ECC}"/>
              </a:ext>
            </a:extLst>
          </p:cNvPr>
          <p:cNvPicPr>
            <a:picLocks noChangeAspect="1"/>
          </p:cNvPicPr>
          <p:nvPr/>
        </p:nvPicPr>
        <p:blipFill>
          <a:blip r:embed="rId3"/>
          <a:stretch>
            <a:fillRect/>
          </a:stretch>
        </p:blipFill>
        <p:spPr>
          <a:xfrm>
            <a:off x="23880" y="571558"/>
            <a:ext cx="7943850" cy="733425"/>
          </a:xfrm>
          <a:prstGeom prst="rect">
            <a:avLst/>
          </a:prstGeom>
        </p:spPr>
      </p:pic>
      <p:pic>
        <p:nvPicPr>
          <p:cNvPr id="6" name="图片 5">
            <a:extLst>
              <a:ext uri="{FF2B5EF4-FFF2-40B4-BE49-F238E27FC236}">
                <a16:creationId xmlns:a16="http://schemas.microsoft.com/office/drawing/2014/main" id="{F245980D-B242-4922-B337-525E3185712C}"/>
              </a:ext>
            </a:extLst>
          </p:cNvPr>
          <p:cNvPicPr>
            <a:picLocks noChangeAspect="1"/>
          </p:cNvPicPr>
          <p:nvPr/>
        </p:nvPicPr>
        <p:blipFill>
          <a:blip r:embed="rId4"/>
          <a:stretch>
            <a:fillRect/>
          </a:stretch>
        </p:blipFill>
        <p:spPr>
          <a:xfrm>
            <a:off x="23880" y="1312600"/>
            <a:ext cx="5514691" cy="3922899"/>
          </a:xfrm>
          <a:prstGeom prst="rect">
            <a:avLst/>
          </a:prstGeom>
        </p:spPr>
      </p:pic>
      <p:sp>
        <p:nvSpPr>
          <p:cNvPr id="18" name="文本框 17">
            <a:extLst>
              <a:ext uri="{FF2B5EF4-FFF2-40B4-BE49-F238E27FC236}">
                <a16:creationId xmlns:a16="http://schemas.microsoft.com/office/drawing/2014/main" id="{0E767985-C34F-4FDA-B7DE-4816EE9E8EA5}"/>
              </a:ext>
            </a:extLst>
          </p:cNvPr>
          <p:cNvSpPr txBox="1"/>
          <p:nvPr/>
        </p:nvSpPr>
        <p:spPr>
          <a:xfrm>
            <a:off x="5538571" y="3192187"/>
            <a:ext cx="3557669" cy="1477328"/>
          </a:xfrm>
          <a:prstGeom prst="rect">
            <a:avLst/>
          </a:prstGeom>
          <a:noFill/>
        </p:spPr>
        <p:txBody>
          <a:bodyPr wrap="square">
            <a:spAutoFit/>
          </a:bodyPr>
          <a:lstStyle/>
          <a:p>
            <a:r>
              <a:rPr lang="zh-CN" altLang="en-US" b="0" i="0" dirty="0">
                <a:effectLst/>
                <a:latin typeface="宋体" panose="02010600030101010101" pitchFamily="2" charset="-122"/>
                <a:ea typeface="宋体" panose="02010600030101010101" pitchFamily="2" charset="-122"/>
              </a:rPr>
              <a:t>引进多项式核函数，图中横轴依然为药物剂量，但是纵轴取了药物剂量的二次方，因此很容易地构建超平面，将药效好和差地点分开</a:t>
            </a:r>
            <a:endParaRPr lang="zh-CN" altLang="en-US"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9BF65504-4579-43D2-B2F5-8A555C6D42B6}"/>
              </a:ext>
            </a:extLst>
          </p:cNvPr>
          <p:cNvSpPr txBox="1"/>
          <p:nvPr/>
        </p:nvSpPr>
        <p:spPr>
          <a:xfrm>
            <a:off x="5562452" y="1628147"/>
            <a:ext cx="3557668" cy="646331"/>
          </a:xfrm>
          <a:prstGeom prst="rect">
            <a:avLst/>
          </a:prstGeom>
          <a:noFill/>
        </p:spPr>
        <p:txBody>
          <a:bodyPr wrap="square">
            <a:spAutoFit/>
          </a:bodyPr>
          <a:lstStyle/>
          <a:p>
            <a:r>
              <a:rPr lang="zh-CN" altLang="en-US" b="0" i="0" dirty="0">
                <a:effectLst/>
                <a:latin typeface="宋体" panose="02010600030101010101" pitchFamily="2" charset="-122"/>
                <a:ea typeface="宋体" panose="02010600030101010101" pitchFamily="2" charset="-122"/>
              </a:rPr>
              <a:t>横轴为药物剂量，红色表示药效很差，绿色表示药效很好。</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73557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706327" y="833971"/>
            <a:ext cx="3372534" cy="3372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428052" y="522468"/>
            <a:ext cx="3929085" cy="3929085"/>
          </a:xfrm>
          <a:prstGeom prst="ellipse">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565114" y="642916"/>
            <a:ext cx="3675730" cy="3675729"/>
          </a:xfrm>
          <a:prstGeom prst="ellipse">
            <a:avLst/>
          </a:prstGeom>
          <a:noFill/>
          <a:ln w="22225">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303450" y="397867"/>
            <a:ext cx="4174132" cy="4174132"/>
          </a:xfrm>
          <a:prstGeom prst="ellipse">
            <a:avLst/>
          </a:prstGeom>
          <a:noFill/>
          <a:ln w="22225">
            <a:solidFill>
              <a:schemeClr val="accent2">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244974" y="1580451"/>
            <a:ext cx="2394442" cy="1323439"/>
          </a:xfrm>
          <a:prstGeom prst="rect">
            <a:avLst/>
          </a:prstGeom>
          <a:noFill/>
        </p:spPr>
        <p:txBody>
          <a:bodyPr wrap="square" rtlCol="0">
            <a:spAutoFit/>
          </a:bodyPr>
          <a:lstStyle/>
          <a:p>
            <a:r>
              <a:rPr lang="zh-CN" altLang="en-US" sz="8000" b="1" dirty="0">
                <a:solidFill>
                  <a:schemeClr val="bg1"/>
                </a:solidFill>
                <a:latin typeface="微软雅黑" panose="020B0503020204020204" pitchFamily="34" charset="-122"/>
                <a:ea typeface="微软雅黑" panose="020B0503020204020204" pitchFamily="34" charset="-122"/>
              </a:rPr>
              <a:t>谢谢</a:t>
            </a:r>
          </a:p>
        </p:txBody>
      </p:sp>
      <p:sp>
        <p:nvSpPr>
          <p:cNvPr id="11" name="椭圆 10"/>
          <p:cNvSpPr/>
          <p:nvPr/>
        </p:nvSpPr>
        <p:spPr>
          <a:xfrm>
            <a:off x="4087537" y="4143113"/>
            <a:ext cx="709316" cy="709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过</a:t>
            </a:r>
          </a:p>
        </p:txBody>
      </p:sp>
      <p:pic>
        <p:nvPicPr>
          <p:cNvPr id="37" name="图片 36" descr="33af44c9fe23df8286f99d06e678fd1b">
            <a:extLst>
              <a:ext uri="{FF2B5EF4-FFF2-40B4-BE49-F238E27FC236}">
                <a16:creationId xmlns:a16="http://schemas.microsoft.com/office/drawing/2014/main" id="{C28C8A30-836B-4920-8166-FE9FE4F05CA4}"/>
              </a:ext>
            </a:extLst>
          </p:cNvPr>
          <p:cNvPicPr>
            <a:picLocks noChangeAspect="1"/>
          </p:cNvPicPr>
          <p:nvPr/>
        </p:nvPicPr>
        <p:blipFill>
          <a:blip r:embed="rId3"/>
          <a:stretch>
            <a:fillRect/>
          </a:stretch>
        </p:blipFill>
        <p:spPr>
          <a:xfrm rot="14011773">
            <a:off x="7241597" y="-385775"/>
            <a:ext cx="3148958" cy="3025045"/>
          </a:xfrm>
          <a:prstGeom prst="rect">
            <a:avLst/>
          </a:prstGeom>
        </p:spPr>
      </p:pic>
      <p:pic>
        <p:nvPicPr>
          <p:cNvPr id="38" name="图片 37" descr="33af44c9fe23df8286f99d06e678fd1b">
            <a:extLst>
              <a:ext uri="{FF2B5EF4-FFF2-40B4-BE49-F238E27FC236}">
                <a16:creationId xmlns:a16="http://schemas.microsoft.com/office/drawing/2014/main" id="{E5043FFE-0EFC-4FFF-886D-ED30E511D33E}"/>
              </a:ext>
            </a:extLst>
          </p:cNvPr>
          <p:cNvPicPr>
            <a:picLocks noChangeAspect="1"/>
          </p:cNvPicPr>
          <p:nvPr/>
        </p:nvPicPr>
        <p:blipFill>
          <a:blip r:embed="rId3"/>
          <a:stretch>
            <a:fillRect/>
          </a:stretch>
        </p:blipFill>
        <p:spPr>
          <a:xfrm rot="3046168">
            <a:off x="-972041" y="3005485"/>
            <a:ext cx="3148958" cy="3025045"/>
          </a:xfrm>
          <a:prstGeom prst="rect">
            <a:avLst/>
          </a:prstGeom>
        </p:spPr>
      </p:pic>
    </p:spTree>
    <p:extLst>
      <p:ext uri="{BB962C8B-B14F-4D97-AF65-F5344CB8AC3E}">
        <p14:creationId xmlns:p14="http://schemas.microsoft.com/office/powerpoint/2010/main" val="1479910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45"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500"/>
                                        <p:tgtEl>
                                          <p:spTgt spid="8"/>
                                        </p:tgtEl>
                                      </p:cBhvr>
                                    </p:animEffect>
                                    <p:anim calcmode="lin" valueType="num">
                                      <p:cBhvr>
                                        <p:cTn id="18" dur="1500" fill="hold"/>
                                        <p:tgtEl>
                                          <p:spTgt spid="8"/>
                                        </p:tgtEl>
                                        <p:attrNameLst>
                                          <p:attrName>ppt_w</p:attrName>
                                        </p:attrNameLst>
                                      </p:cBhvr>
                                      <p:tavLst>
                                        <p:tav tm="0" fmla="#ppt_w*sin(2.5*pi*$)">
                                          <p:val>
                                            <p:fltVal val="0"/>
                                          </p:val>
                                        </p:tav>
                                        <p:tav tm="100000">
                                          <p:val>
                                            <p:fltVal val="1"/>
                                          </p:val>
                                        </p:tav>
                                      </p:tavLst>
                                    </p:anim>
                                    <p:anim calcmode="lin" valueType="num">
                                      <p:cBhvr>
                                        <p:cTn id="19" dur="1500" fill="hold"/>
                                        <p:tgtEl>
                                          <p:spTgt spid="8"/>
                                        </p:tgtEl>
                                        <p:attrNameLst>
                                          <p:attrName>ppt_h</p:attrName>
                                        </p:attrNameLst>
                                      </p:cBhvr>
                                      <p:tavLst>
                                        <p:tav tm="0">
                                          <p:val>
                                            <p:strVal val="#ppt_h"/>
                                          </p:val>
                                        </p:tav>
                                        <p:tav tm="100000">
                                          <p:val>
                                            <p:strVal val="#ppt_h"/>
                                          </p:val>
                                        </p:tav>
                                      </p:tavLst>
                                    </p:anim>
                                  </p:childTnLst>
                                </p:cTn>
                              </p:par>
                              <p:par>
                                <p:cTn id="20" presetID="25"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6"/>
                                        </p:tgtEl>
                                      </p:cBhvr>
                                    </p:animEffect>
                                  </p:childTnLst>
                                </p:cTn>
                              </p:par>
                            </p:childTnLst>
                          </p:cTn>
                        </p:par>
                        <p:par>
                          <p:cTn id="30" fill="hold">
                            <p:stCondLst>
                              <p:cond delay="2250"/>
                            </p:stCondLst>
                            <p:childTnLst>
                              <p:par>
                                <p:cTn id="31" presetID="38" presetClass="entr" presetSubtype="0" accel="50000" fill="hold" grpId="0" nodeType="afterEffect">
                                  <p:stCondLst>
                                    <p:cond delay="0"/>
                                  </p:stCondLst>
                                  <p:iterate type="lt">
                                    <p:tmPct val="30000"/>
                                  </p:iterate>
                                  <p:childTnLst>
                                    <p:set>
                                      <p:cBhvr>
                                        <p:cTn id="32" dur="1" fill="hold">
                                          <p:stCondLst>
                                            <p:cond delay="0"/>
                                          </p:stCondLst>
                                        </p:cTn>
                                        <p:tgtEl>
                                          <p:spTgt spid="14"/>
                                        </p:tgtEl>
                                        <p:attrNameLst>
                                          <p:attrName>style.visibility</p:attrName>
                                        </p:attrNameLst>
                                      </p:cBhvr>
                                      <p:to>
                                        <p:strVal val="visible"/>
                                      </p:to>
                                    </p:set>
                                    <p:set>
                                      <p:cBhvr>
                                        <p:cTn id="33" dur="455" fill="hold">
                                          <p:stCondLst>
                                            <p:cond delay="0"/>
                                          </p:stCondLst>
                                        </p:cTn>
                                        <p:tgtEl>
                                          <p:spTgt spid="14"/>
                                        </p:tgtEl>
                                        <p:attrNameLst>
                                          <p:attrName>style.rotation</p:attrName>
                                        </p:attrNameLst>
                                      </p:cBhvr>
                                      <p:to>
                                        <p:strVal val="-45.0"/>
                                      </p:to>
                                    </p:set>
                                    <p:anim calcmode="lin" valueType="num">
                                      <p:cBhvr>
                                        <p:cTn id="34" dur="455" fill="hold">
                                          <p:stCondLst>
                                            <p:cond delay="455"/>
                                          </p:stCondLst>
                                        </p:cTn>
                                        <p:tgtEl>
                                          <p:spTgt spid="14"/>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14"/>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14"/>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14"/>
                                        </p:tgtEl>
                                        <p:attrNameLst>
                                          <p:attrName>ppt_y</p:attrName>
                                        </p:attrNameLst>
                                      </p:cBhvr>
                                      <p:tavLst>
                                        <p:tav tm="0">
                                          <p:val>
                                            <p:strVal val="#ppt_y-(0.354*#ppt_w-0.172*#ppt_h)"/>
                                          </p:val>
                                        </p:tav>
                                        <p:tav tm="100000">
                                          <p:val>
                                            <p:strVal val="#ppt_y"/>
                                          </p:val>
                                        </p:tav>
                                      </p:tavLst>
                                    </p:anim>
                                  </p:childTnLst>
                                </p:cTn>
                              </p:par>
                            </p:childTnLst>
                          </p:cTn>
                        </p:par>
                        <p:par>
                          <p:cTn id="38" fill="hold">
                            <p:stCondLst>
                              <p:cond delay="355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4050"/>
                            </p:stCondLst>
                            <p:childTnLst>
                              <p:par>
                                <p:cTn id="43" presetID="1" presetClass="path" presetSubtype="0" accel="50000" decel="50000" fill="hold" grpId="1" nodeType="afterEffect">
                                  <p:stCondLst>
                                    <p:cond delay="0"/>
                                  </p:stCondLst>
                                  <p:childTnLst>
                                    <p:animMotion origin="layout" path="M -1.11111E-6 -2.71605E-6 C 0.11823 -2.71605E-6 0.21476 -0.17284 0.21476 -0.38642 C 0.21476 -0.60031 0.11823 -0.77284 -1.11111E-6 -0.77284 C -0.11823 -0.77284 -0.21441 -0.60031 -0.21441 -0.38642 C -0.21441 -0.17284 -0.11823 -2.71605E-6 -1.11111E-6 -2.71605E-6 Z " pathEditMode="relative" rAng="0" ptsTypes="AAAAA">
                                      <p:cBhvr>
                                        <p:cTn id="44" dur="2000" fill="hold"/>
                                        <p:tgtEl>
                                          <p:spTgt spid="11"/>
                                        </p:tgtEl>
                                        <p:attrNameLst>
                                          <p:attrName>ppt_x</p:attrName>
                                          <p:attrName>ppt_y</p:attrName>
                                        </p:attrNameLst>
                                      </p:cBhvr>
                                      <p:rCtr x="17" y="-38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fontScale="92500"/>
          </a:bodyPr>
          <a:lstStyle/>
          <a:p>
            <a:pPr algn="ctr"/>
            <a:r>
              <a:rPr lang="en-US" altLang="zh-CN" sz="9600" b="1" dirty="0">
                <a:solidFill>
                  <a:schemeClr val="accent6"/>
                </a:solidFill>
                <a:latin typeface="微软雅黑" panose="020B0503020204020204" pitchFamily="34" charset="-122"/>
                <a:ea typeface="微软雅黑" panose="020B0503020204020204" pitchFamily="34" charset="-122"/>
              </a:rPr>
              <a:t>01</a:t>
            </a:r>
            <a:endParaRPr lang="zh-CN" altLang="en-US" sz="9600" b="1" dirty="0">
              <a:solidFill>
                <a:schemeClr val="accent6"/>
              </a:solidFill>
              <a:latin typeface="微软雅黑" panose="020B0503020204020204" pitchFamily="34" charset="-122"/>
              <a:ea typeface="微软雅黑" panose="020B0503020204020204" pitchFamily="34" charset="-122"/>
            </a:endParaRPr>
          </a:p>
        </p:txBody>
      </p:sp>
      <p:sp>
        <p:nvSpPr>
          <p:cNvPr id="18" name="TextBox 39"/>
          <p:cNvSpPr txBox="1"/>
          <p:nvPr/>
        </p:nvSpPr>
        <p:spPr>
          <a:xfrm>
            <a:off x="1412816" y="1713421"/>
            <a:ext cx="4051324" cy="622364"/>
          </a:xfrm>
          <a:prstGeom prst="rect">
            <a:avLst/>
          </a:prstGeom>
          <a:noFill/>
        </p:spPr>
        <p:txBody>
          <a:bodyPr wrap="none" lIns="360000" tIns="0" rIns="0" bIns="0" anchor="b" anchorCtr="0">
            <a:noAutofit/>
          </a:bodyPr>
          <a:lstStyle/>
          <a:p>
            <a:r>
              <a:rPr lang="zh-CN" altLang="en-US" sz="3600" b="1" dirty="0">
                <a:solidFill>
                  <a:schemeClr val="accent1"/>
                </a:solidFill>
                <a:latin typeface="微软雅黑" panose="020B0503020204020204" pitchFamily="34" charset="-122"/>
                <a:ea typeface="微软雅黑" panose="020B0503020204020204" pitchFamily="34" charset="-122"/>
              </a:rPr>
              <a:t>支持向量机</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032311" y="2423797"/>
            <a:ext cx="4051324"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支持向量机的定义和分类</a:t>
            </a:r>
          </a:p>
        </p:txBody>
      </p:sp>
      <p:sp>
        <p:nvSpPr>
          <p:cNvPr id="20" name="文本框 19"/>
          <p:cNvSpPr txBox="1"/>
          <p:nvPr/>
        </p:nvSpPr>
        <p:spPr>
          <a:xfrm>
            <a:off x="2032311" y="2926938"/>
            <a:ext cx="4051324"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线性可分和线性不可分</a:t>
            </a:r>
          </a:p>
        </p:txBody>
      </p:sp>
      <p:pic>
        <p:nvPicPr>
          <p:cNvPr id="22" name="图片 21" descr="33af44c9fe23df8286f99d06e678fd1b">
            <a:extLst>
              <a:ext uri="{FF2B5EF4-FFF2-40B4-BE49-F238E27FC236}">
                <a16:creationId xmlns:a16="http://schemas.microsoft.com/office/drawing/2014/main" id="{AD20C445-A640-4CA1-9EF6-1D0C77BE56E4}"/>
              </a:ext>
            </a:extLst>
          </p:cNvPr>
          <p:cNvPicPr>
            <a:picLocks noChangeAspect="1"/>
          </p:cNvPicPr>
          <p:nvPr/>
        </p:nvPicPr>
        <p:blipFill>
          <a:blip r:embed="rId3"/>
          <a:stretch>
            <a:fillRect/>
          </a:stretch>
        </p:blipFill>
        <p:spPr>
          <a:xfrm rot="13505325">
            <a:off x="6492319" y="1811664"/>
            <a:ext cx="5376448" cy="5164882"/>
          </a:xfrm>
          <a:prstGeom prst="rect">
            <a:avLst/>
          </a:prstGeom>
        </p:spPr>
      </p:pic>
    </p:spTree>
    <p:extLst>
      <p:ext uri="{BB962C8B-B14F-4D97-AF65-F5344CB8AC3E}">
        <p14:creationId xmlns:p14="http://schemas.microsoft.com/office/powerpoint/2010/main" val="4150615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2749471"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支持向量机定义和分类</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文本框 26">
            <a:extLst>
              <a:ext uri="{FF2B5EF4-FFF2-40B4-BE49-F238E27FC236}">
                <a16:creationId xmlns:a16="http://schemas.microsoft.com/office/drawing/2014/main" id="{863D7593-0AD1-4376-817F-CD705B7D1FEA}"/>
              </a:ext>
            </a:extLst>
          </p:cNvPr>
          <p:cNvSpPr txBox="1"/>
          <p:nvPr/>
        </p:nvSpPr>
        <p:spPr>
          <a:xfrm>
            <a:off x="37793" y="605791"/>
            <a:ext cx="8935278" cy="1273875"/>
          </a:xfrm>
          <a:prstGeom prst="rect">
            <a:avLst/>
          </a:prstGeom>
          <a:noFill/>
        </p:spPr>
        <p:txBody>
          <a:bodyPr wrap="square">
            <a:spAutoFit/>
          </a:bodyPr>
          <a:lstStyle/>
          <a:p>
            <a:pPr>
              <a:lnSpc>
                <a:spcPct val="150000"/>
              </a:lnSpc>
            </a:pPr>
            <a:r>
              <a:rPr lang="zh-CN" altLang="en-US" dirty="0">
                <a:solidFill>
                  <a:srgbClr val="121212"/>
                </a:solidFill>
                <a:latin typeface="宋体" panose="02010600030101010101" pitchFamily="2" charset="-122"/>
                <a:ea typeface="宋体" panose="02010600030101010101" pitchFamily="2" charset="-122"/>
              </a:rPr>
              <a:t>支持向量机</a:t>
            </a:r>
            <a:r>
              <a:rPr lang="en-US" altLang="zh-CN" dirty="0">
                <a:solidFill>
                  <a:srgbClr val="121212"/>
                </a:solidFill>
                <a:latin typeface="宋体" panose="02010600030101010101" pitchFamily="2" charset="-122"/>
                <a:ea typeface="宋体" panose="02010600030101010101" pitchFamily="2" charset="-122"/>
              </a:rPr>
              <a:t>SVM</a:t>
            </a:r>
            <a:r>
              <a:rPr lang="zh-CN" altLang="en-US" dirty="0">
                <a:solidFill>
                  <a:srgbClr val="121212"/>
                </a:solidFill>
                <a:latin typeface="宋体" panose="02010600030101010101" pitchFamily="2" charset="-122"/>
                <a:ea typeface="宋体" panose="02010600030101010101" pitchFamily="2" charset="-122"/>
              </a:rPr>
              <a:t>是一种二分类模型。它的基本模型是定义在特征空间中的间隔最大的线性分类器，</a:t>
            </a:r>
            <a:r>
              <a:rPr lang="zh-CN" altLang="en-US" b="0" i="0" dirty="0">
                <a:solidFill>
                  <a:srgbClr val="4D4D4D"/>
                </a:solidFill>
                <a:effectLst/>
                <a:latin typeface="宋体" panose="02010600030101010101" pitchFamily="2" charset="-122"/>
                <a:ea typeface="宋体" panose="02010600030101010101" pitchFamily="2" charset="-122"/>
              </a:rPr>
              <a:t>其学习策略便是间隔最大化，最终可转化为一个凸二次规划问题的求解。</a:t>
            </a:r>
            <a:r>
              <a:rPr lang="zh-CN" altLang="en-US" dirty="0">
                <a:solidFill>
                  <a:srgbClr val="121212"/>
                </a:solidFill>
                <a:latin typeface="宋体" panose="02010600030101010101" pitchFamily="2" charset="-122"/>
                <a:ea typeface="宋体" panose="02010600030101010101" pitchFamily="2" charset="-122"/>
              </a:rPr>
              <a:t>学习的目标就是在特征空间内找到一个分离超平面，能够将实例分到不同的类。</a:t>
            </a:r>
            <a:endParaRPr lang="zh-CN" altLang="en-US" dirty="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72B633C3-160E-4040-9B8D-82A92370B8FD}"/>
              </a:ext>
            </a:extLst>
          </p:cNvPr>
          <p:cNvPicPr>
            <a:picLocks noChangeAspect="1"/>
          </p:cNvPicPr>
          <p:nvPr/>
        </p:nvPicPr>
        <p:blipFill>
          <a:blip r:embed="rId3"/>
          <a:stretch>
            <a:fillRect/>
          </a:stretch>
        </p:blipFill>
        <p:spPr>
          <a:xfrm>
            <a:off x="37793" y="1931586"/>
            <a:ext cx="6162005" cy="3194368"/>
          </a:xfrm>
          <a:prstGeom prst="rect">
            <a:avLst/>
          </a:prstGeom>
        </p:spPr>
      </p:pic>
    </p:spTree>
    <p:extLst>
      <p:ext uri="{BB962C8B-B14F-4D97-AF65-F5344CB8AC3E}">
        <p14:creationId xmlns:p14="http://schemas.microsoft.com/office/powerpoint/2010/main" val="3141819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2749471"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线性可分和线性不可分</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文本框 25">
            <a:extLst>
              <a:ext uri="{FF2B5EF4-FFF2-40B4-BE49-F238E27FC236}">
                <a16:creationId xmlns:a16="http://schemas.microsoft.com/office/drawing/2014/main" id="{D58EE383-04DD-4BD3-BCED-9490B40739CA}"/>
              </a:ext>
            </a:extLst>
          </p:cNvPr>
          <p:cNvSpPr txBox="1"/>
          <p:nvPr/>
        </p:nvSpPr>
        <p:spPr>
          <a:xfrm>
            <a:off x="0" y="438078"/>
            <a:ext cx="9144000" cy="2520370"/>
          </a:xfrm>
          <a:prstGeom prst="rect">
            <a:avLst/>
          </a:prstGeom>
          <a:noFill/>
        </p:spPr>
        <p:txBody>
          <a:bodyPr wrap="square">
            <a:spAutoFit/>
          </a:bodyPr>
          <a:lstStyle/>
          <a:p>
            <a:pPr>
              <a:lnSpc>
                <a:spcPct val="150000"/>
              </a:lnSpc>
            </a:pPr>
            <a:r>
              <a:rPr lang="zh-CN" altLang="en-US" i="0" dirty="0">
                <a:effectLst/>
                <a:latin typeface="宋体" panose="02010600030101010101" pitchFamily="2" charset="-122"/>
                <a:ea typeface="宋体" panose="02010600030101010101" pitchFamily="2" charset="-122"/>
              </a:rPr>
              <a:t>线性可分与线性不可分：</a:t>
            </a:r>
            <a:br>
              <a:rPr lang="zh-CN" altLang="en-US" dirty="0">
                <a:latin typeface="宋体" panose="02010600030101010101" pitchFamily="2" charset="-122"/>
                <a:ea typeface="宋体" panose="02010600030101010101" pitchFamily="2" charset="-122"/>
              </a:rPr>
            </a:br>
            <a:r>
              <a:rPr lang="zh-CN" altLang="en-US" i="0" dirty="0">
                <a:effectLst/>
                <a:latin typeface="宋体" panose="02010600030101010101" pitchFamily="2" charset="-122"/>
                <a:ea typeface="宋体" panose="02010600030101010101" pitchFamily="2" charset="-122"/>
              </a:rPr>
              <a:t>线性可分，是指可以用一个线性函数把样本没有误差地分开。（线性函数：二维空间中的直线、三维空间中的平面以及高维空间中的其他线性函数。）</a:t>
            </a:r>
            <a:br>
              <a:rPr lang="zh-CN" altLang="en-US" dirty="0">
                <a:latin typeface="宋体" panose="02010600030101010101" pitchFamily="2" charset="-122"/>
                <a:ea typeface="宋体" panose="02010600030101010101" pitchFamily="2" charset="-122"/>
              </a:rPr>
            </a:br>
            <a:r>
              <a:rPr lang="zh-CN" altLang="en-US" i="0" dirty="0">
                <a:effectLst/>
                <a:latin typeface="宋体" panose="02010600030101010101" pitchFamily="2" charset="-122"/>
                <a:ea typeface="宋体" panose="02010600030101010101" pitchFamily="2" charset="-122"/>
              </a:rPr>
              <a:t>线性不可分，是指有部分样本用线性分类面划分时会产生分类误差的情况。在这种情况下，</a:t>
            </a:r>
            <a:r>
              <a:rPr lang="en-US" altLang="zh-CN" i="0" dirty="0">
                <a:effectLst/>
                <a:latin typeface="宋体" panose="02010600030101010101" pitchFamily="2" charset="-122"/>
                <a:ea typeface="宋体" panose="02010600030101010101" pitchFamily="2" charset="-122"/>
              </a:rPr>
              <a:t>SVM</a:t>
            </a:r>
            <a:r>
              <a:rPr lang="zh-CN" altLang="en-US" i="0" dirty="0">
                <a:effectLst/>
                <a:latin typeface="宋体" panose="02010600030101010101" pitchFamily="2" charset="-122"/>
                <a:ea typeface="宋体" panose="02010600030101010101" pitchFamily="2" charset="-122"/>
              </a:rPr>
              <a:t>就通过一个非线性映射函数把样本映射到一个线性可分的高维空间，并建立线性分类面，则该高维空间的分类面对应的就是输入空间中的非线性分类面。（示意图如下所示）</a:t>
            </a:r>
            <a:endParaRPr lang="zh-CN" altLang="en-US"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344625A7-C284-443E-95C8-C612AC622A8E}"/>
              </a:ext>
            </a:extLst>
          </p:cNvPr>
          <p:cNvPicPr>
            <a:picLocks noChangeAspect="1"/>
          </p:cNvPicPr>
          <p:nvPr/>
        </p:nvPicPr>
        <p:blipFill>
          <a:blip r:embed="rId3"/>
          <a:stretch>
            <a:fillRect/>
          </a:stretch>
        </p:blipFill>
        <p:spPr>
          <a:xfrm>
            <a:off x="0" y="2883607"/>
            <a:ext cx="8362950" cy="2202981"/>
          </a:xfrm>
          <a:prstGeom prst="rect">
            <a:avLst/>
          </a:prstGeom>
        </p:spPr>
      </p:pic>
    </p:spTree>
    <p:extLst>
      <p:ext uri="{BB962C8B-B14F-4D97-AF65-F5344CB8AC3E}">
        <p14:creationId xmlns:p14="http://schemas.microsoft.com/office/powerpoint/2010/main" val="201209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fontScale="92500"/>
          </a:bodyPr>
          <a:lstStyle/>
          <a:p>
            <a:pPr algn="ctr"/>
            <a:r>
              <a:rPr lang="en-US" altLang="zh-CN" sz="9600" b="1" dirty="0">
                <a:solidFill>
                  <a:schemeClr val="accent6"/>
                </a:solidFill>
                <a:latin typeface="微软雅黑" panose="020B0503020204020204" pitchFamily="34" charset="-122"/>
                <a:ea typeface="微软雅黑" panose="020B0503020204020204" pitchFamily="34" charset="-122"/>
              </a:rPr>
              <a:t>02</a:t>
            </a:r>
            <a:endParaRPr lang="zh-CN" altLang="en-US" sz="9600" b="1" dirty="0">
              <a:solidFill>
                <a:schemeClr val="accent6"/>
              </a:solidFill>
              <a:latin typeface="微软雅黑" panose="020B0503020204020204" pitchFamily="34" charset="-122"/>
              <a:ea typeface="微软雅黑" panose="020B0503020204020204" pitchFamily="34" charset="-122"/>
            </a:endParaRPr>
          </a:p>
        </p:txBody>
      </p:sp>
      <p:sp>
        <p:nvSpPr>
          <p:cNvPr id="18" name="TextBox 39"/>
          <p:cNvSpPr txBox="1"/>
          <p:nvPr/>
        </p:nvSpPr>
        <p:spPr>
          <a:xfrm>
            <a:off x="1412816" y="1713421"/>
            <a:ext cx="4051324" cy="622364"/>
          </a:xfrm>
          <a:prstGeom prst="rect">
            <a:avLst/>
          </a:prstGeom>
          <a:noFill/>
        </p:spPr>
        <p:txBody>
          <a:bodyPr wrap="none" lIns="360000" tIns="0" rIns="0" bIns="0" anchor="b" anchorCtr="0">
            <a:noAutofit/>
          </a:bodyPr>
          <a:lstStyle/>
          <a:p>
            <a:r>
              <a:rPr lang="zh-CN" altLang="en-US" sz="3600" b="1" dirty="0">
                <a:solidFill>
                  <a:schemeClr val="accent1"/>
                </a:solidFill>
                <a:latin typeface="微软雅黑" panose="020B0503020204020204" pitchFamily="34" charset="-122"/>
                <a:ea typeface="微软雅黑" panose="020B0503020204020204" pitchFamily="34" charset="-122"/>
              </a:rPr>
              <a:t>线性可分支持向量机</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032311" y="2423797"/>
            <a:ext cx="4051324"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线性分类</a:t>
            </a:r>
          </a:p>
        </p:txBody>
      </p:sp>
      <p:sp>
        <p:nvSpPr>
          <p:cNvPr id="20" name="文本框 19"/>
          <p:cNvSpPr txBox="1"/>
          <p:nvPr/>
        </p:nvSpPr>
        <p:spPr>
          <a:xfrm>
            <a:off x="2032311" y="2926938"/>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间隔最大化</a:t>
            </a:r>
          </a:p>
        </p:txBody>
      </p:sp>
      <p:pic>
        <p:nvPicPr>
          <p:cNvPr id="22" name="图片 21" descr="33af44c9fe23df8286f99d06e678fd1b">
            <a:extLst>
              <a:ext uri="{FF2B5EF4-FFF2-40B4-BE49-F238E27FC236}">
                <a16:creationId xmlns:a16="http://schemas.microsoft.com/office/drawing/2014/main" id="{AD20C445-A640-4CA1-9EF6-1D0C77BE56E4}"/>
              </a:ext>
            </a:extLst>
          </p:cNvPr>
          <p:cNvPicPr>
            <a:picLocks noChangeAspect="1"/>
          </p:cNvPicPr>
          <p:nvPr/>
        </p:nvPicPr>
        <p:blipFill>
          <a:blip r:embed="rId3"/>
          <a:stretch>
            <a:fillRect/>
          </a:stretch>
        </p:blipFill>
        <p:spPr>
          <a:xfrm rot="13505325">
            <a:off x="6492319" y="1811664"/>
            <a:ext cx="5376448" cy="5164882"/>
          </a:xfrm>
          <a:prstGeom prst="rect">
            <a:avLst/>
          </a:prstGeom>
        </p:spPr>
      </p:pic>
    </p:spTree>
    <p:extLst>
      <p:ext uri="{BB962C8B-B14F-4D97-AF65-F5344CB8AC3E}">
        <p14:creationId xmlns:p14="http://schemas.microsoft.com/office/powerpoint/2010/main" val="2255993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21058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线性分类</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矩形 21">
            <a:extLst>
              <a:ext uri="{FF2B5EF4-FFF2-40B4-BE49-F238E27FC236}">
                <a16:creationId xmlns:a16="http://schemas.microsoft.com/office/drawing/2014/main" id="{8E40B85D-AD6A-438B-B8BD-BEACBA1AA51F}"/>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14E41E41-64FB-4F65-BDDA-A26FE5F909DE}"/>
              </a:ext>
            </a:extLst>
          </p:cNvPr>
          <p:cNvSpPr txBox="1"/>
          <p:nvPr/>
        </p:nvSpPr>
        <p:spPr>
          <a:xfrm>
            <a:off x="0" y="621031"/>
            <a:ext cx="9144000" cy="1273875"/>
          </a:xfrm>
          <a:prstGeom prst="rect">
            <a:avLst/>
          </a:prstGeom>
          <a:noFill/>
        </p:spPr>
        <p:txBody>
          <a:bodyPr wrap="square">
            <a:spAutoFit/>
          </a:bodyPr>
          <a:lstStyle/>
          <a:p>
            <a:pPr>
              <a:lnSpc>
                <a:spcPct val="150000"/>
              </a:lnSpc>
            </a:pPr>
            <a:r>
              <a:rPr lang="zh-CN" altLang="en-US" b="0" i="0" dirty="0">
                <a:solidFill>
                  <a:srgbClr val="4D4D4D"/>
                </a:solidFill>
                <a:effectLst/>
                <a:latin typeface="宋体" panose="02010600030101010101" pitchFamily="2" charset="-122"/>
                <a:ea typeface="宋体" panose="02010600030101010101" pitchFamily="2" charset="-122"/>
              </a:rPr>
              <a:t>如图所示，现有一个二维平面，平面上有两种不同的数据。由于这些数据是线性可分的，所以可以用一条直线将这两类数据分开，这条直线就相当于一个超平面，超平面一边的数据点所对应的类别</a:t>
            </a:r>
            <a:r>
              <a:rPr lang="en-US" altLang="zh-CN" b="0" i="0" dirty="0">
                <a:solidFill>
                  <a:srgbClr val="4D4D4D"/>
                </a:solidFill>
                <a:effectLst/>
                <a:latin typeface="宋体" panose="02010600030101010101" pitchFamily="2" charset="-122"/>
                <a:ea typeface="宋体" panose="02010600030101010101" pitchFamily="2" charset="-122"/>
              </a:rPr>
              <a:t>y1</a:t>
            </a:r>
            <a:r>
              <a:rPr lang="zh-CN" altLang="en-US" b="0" i="0" dirty="0">
                <a:solidFill>
                  <a:srgbClr val="4D4D4D"/>
                </a:solidFill>
                <a:effectLst/>
                <a:latin typeface="宋体" panose="02010600030101010101" pitchFamily="2" charset="-122"/>
                <a:ea typeface="宋体" panose="02010600030101010101" pitchFamily="2" charset="-122"/>
              </a:rPr>
              <a:t>为</a:t>
            </a:r>
            <a:r>
              <a:rPr lang="en-US" altLang="zh-CN" b="0" i="0" dirty="0">
                <a:solidFill>
                  <a:srgbClr val="4D4D4D"/>
                </a:solidFill>
                <a:effectLst/>
                <a:latin typeface="宋体" panose="02010600030101010101" pitchFamily="2" charset="-122"/>
                <a:ea typeface="宋体" panose="02010600030101010101" pitchFamily="2" charset="-122"/>
              </a:rPr>
              <a:t>-1 </a:t>
            </a:r>
            <a:r>
              <a:rPr lang="zh-CN" altLang="en-US" b="0" i="0" dirty="0">
                <a:solidFill>
                  <a:srgbClr val="4D4D4D"/>
                </a:solidFill>
                <a:effectLst/>
                <a:latin typeface="宋体" panose="02010600030101010101" pitchFamily="2" charset="-122"/>
                <a:ea typeface="宋体" panose="02010600030101010101" pitchFamily="2" charset="-122"/>
              </a:rPr>
              <a:t>，另一边所对应的类别</a:t>
            </a:r>
            <a:r>
              <a:rPr lang="en-US" altLang="zh-CN" b="0" i="0" dirty="0">
                <a:solidFill>
                  <a:srgbClr val="4D4D4D"/>
                </a:solidFill>
                <a:effectLst/>
                <a:latin typeface="宋体" panose="02010600030101010101" pitchFamily="2" charset="-122"/>
                <a:ea typeface="宋体" panose="02010600030101010101" pitchFamily="2" charset="-122"/>
              </a:rPr>
              <a:t>y2</a:t>
            </a:r>
            <a:r>
              <a:rPr lang="zh-CN" altLang="en-US" b="0" i="0" dirty="0">
                <a:solidFill>
                  <a:srgbClr val="4D4D4D"/>
                </a:solidFill>
                <a:effectLst/>
                <a:latin typeface="宋体" panose="02010600030101010101" pitchFamily="2" charset="-122"/>
                <a:ea typeface="宋体" panose="02010600030101010101" pitchFamily="2" charset="-122"/>
              </a:rPr>
              <a:t>为</a:t>
            </a:r>
            <a:r>
              <a:rPr lang="en-US" altLang="zh-CN" b="0" i="0" dirty="0">
                <a:solidFill>
                  <a:srgbClr val="4D4D4D"/>
                </a:solidFill>
                <a:effectLst/>
                <a:latin typeface="宋体" panose="02010600030101010101" pitchFamily="2" charset="-122"/>
                <a:ea typeface="宋体" panose="02010600030101010101" pitchFamily="2" charset="-122"/>
              </a:rPr>
              <a:t>1</a:t>
            </a:r>
            <a:r>
              <a:rPr lang="zh-CN" altLang="en-US" b="0" i="0" dirty="0">
                <a:solidFill>
                  <a:srgbClr val="4D4D4D"/>
                </a:solidFill>
                <a:effectLst/>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2C8105A-99C0-4F3A-A615-DED5F58BC5D7}"/>
                  </a:ext>
                </a:extLst>
              </p:cNvPr>
              <p:cNvSpPr txBox="1"/>
              <p:nvPr/>
            </p:nvSpPr>
            <p:spPr>
              <a:xfrm>
                <a:off x="4451685" y="2151465"/>
                <a:ext cx="2157230" cy="1477328"/>
              </a:xfrm>
              <a:prstGeom prst="rect">
                <a:avLst/>
              </a:prstGeom>
              <a:noFill/>
            </p:spPr>
            <p:txBody>
              <a:bodyPr wrap="square">
                <a:spAutoFit/>
              </a:bodyPr>
              <a:lstStyle/>
              <a:p>
                <a:r>
                  <a:rPr lang="zh-CN" altLang="en-US" b="0" i="0" dirty="0">
                    <a:solidFill>
                      <a:srgbClr val="4D4D4D"/>
                    </a:solidFill>
                    <a:effectLst/>
                    <a:latin typeface="宋体" panose="02010600030101010101" pitchFamily="2" charset="-122"/>
                    <a:ea typeface="宋体" panose="02010600030101010101" pitchFamily="2" charset="-122"/>
                  </a:rPr>
                  <a:t>超平面可以用分类函数</a:t>
                </a:r>
                <a14:m>
                  <m:oMath xmlns:m="http://schemas.openxmlformats.org/officeDocument/2006/math">
                    <m:r>
                      <m:rPr>
                        <m:sty m:val="p"/>
                      </m:rPr>
                      <a:rPr lang="en-US" altLang="zh-CN" b="0" i="0" smtClean="0">
                        <a:solidFill>
                          <a:srgbClr val="121212"/>
                        </a:solidFill>
                        <a:effectLst/>
                        <a:latin typeface="Cambria Math" panose="02040503050406030204" pitchFamily="18" charset="0"/>
                      </a:rPr>
                      <m:t>f</m:t>
                    </m:r>
                    <m:d>
                      <m:dPr>
                        <m:ctrlPr>
                          <a:rPr lang="en-US" altLang="zh-CN" b="0" i="1" smtClean="0">
                            <a:solidFill>
                              <a:srgbClr val="121212"/>
                            </a:solidFill>
                            <a:effectLst/>
                            <a:latin typeface="Cambria Math" panose="02040503050406030204" pitchFamily="18" charset="0"/>
                          </a:rPr>
                        </m:ctrlPr>
                      </m:dPr>
                      <m:e>
                        <m:r>
                          <m:rPr>
                            <m:sty m:val="p"/>
                          </m:rPr>
                          <a:rPr lang="en-US" altLang="zh-CN" b="0" i="0" smtClean="0">
                            <a:solidFill>
                              <a:srgbClr val="121212"/>
                            </a:solidFill>
                            <a:effectLst/>
                            <a:latin typeface="Cambria Math" panose="02040503050406030204" pitchFamily="18" charset="0"/>
                          </a:rPr>
                          <m:t>x</m:t>
                        </m:r>
                      </m:e>
                    </m:d>
                    <m:r>
                      <a:rPr lang="en-US" altLang="zh-CN" b="0" i="0" smtClean="0">
                        <a:solidFill>
                          <a:srgbClr val="121212"/>
                        </a:solidFill>
                        <a:effectLst/>
                        <a:latin typeface="Cambria Math" panose="02040503050406030204" pitchFamily="18" charset="0"/>
                      </a:rPr>
                      <m:t>=</m:t>
                    </m:r>
                    <m:r>
                      <a:rPr lang="zh-CN" altLang="en-US" b="0" i="1" smtClean="0">
                        <a:solidFill>
                          <a:srgbClr val="121212"/>
                        </a:solidFill>
                        <a:effectLst/>
                        <a:latin typeface="Cambria Math" panose="02040503050406030204" pitchFamily="18" charset="0"/>
                      </a:rPr>
                      <m:t>𝜔</m:t>
                    </m:r>
                    <m:r>
                      <a:rPr lang="en-US" altLang="zh-CN" b="0" i="1" baseline="30000" smtClean="0">
                        <a:solidFill>
                          <a:srgbClr val="121212"/>
                        </a:solidFill>
                        <a:effectLst/>
                        <a:latin typeface="Cambria Math" panose="02040503050406030204" pitchFamily="18" charset="0"/>
                      </a:rPr>
                      <m:t>𝑇</m:t>
                    </m:r>
                    <m:r>
                      <a:rPr lang="en-US" altLang="zh-CN" b="0" i="1" smtClean="0">
                        <a:solidFill>
                          <a:srgbClr val="121212"/>
                        </a:solidFill>
                        <a:effectLst/>
                        <a:latin typeface="Cambria Math" panose="02040503050406030204" pitchFamily="18" charset="0"/>
                      </a:rPr>
                      <m:t>𝑥</m:t>
                    </m:r>
                    <m:r>
                      <a:rPr lang="en-US" altLang="zh-CN" b="0" i="1" smtClean="0">
                        <a:solidFill>
                          <a:srgbClr val="121212"/>
                        </a:solidFill>
                        <a:effectLst/>
                        <a:latin typeface="Cambria Math" panose="02040503050406030204" pitchFamily="18" charset="0"/>
                      </a:rPr>
                      <m:t>+</m:t>
                    </m:r>
                    <m:r>
                      <a:rPr lang="en-US" altLang="zh-CN" b="0" i="1" smtClean="0">
                        <a:solidFill>
                          <a:srgbClr val="121212"/>
                        </a:solidFill>
                        <a:effectLst/>
                        <a:latin typeface="Cambria Math" panose="02040503050406030204" pitchFamily="18" charset="0"/>
                      </a:rPr>
                      <m:t>𝑏</m:t>
                    </m:r>
                    <m:r>
                      <a:rPr lang="zh-CN" altLang="en-US" i="1">
                        <a:solidFill>
                          <a:srgbClr val="121212"/>
                        </a:solidFill>
                        <a:latin typeface="Cambria Math" panose="02040503050406030204" pitchFamily="18" charset="0"/>
                      </a:rPr>
                      <m:t>表示</m:t>
                    </m:r>
                  </m:oMath>
                </a14:m>
                <a:endParaRPr lang="en-US" altLang="zh-CN" i="0" dirty="0">
                  <a:solidFill>
                    <a:srgbClr val="121212"/>
                  </a:solidFill>
                  <a:latin typeface="宋体" panose="02010600030101010101" pitchFamily="2" charset="-122"/>
                  <a:ea typeface="宋体" panose="02010600030101010101" pitchFamily="2" charset="-122"/>
                </a:endParaRPr>
              </a:p>
              <a:p>
                <a:endParaRPr lang="en-US" altLang="zh-CN" i="0" dirty="0">
                  <a:solidFill>
                    <a:srgbClr val="121212"/>
                  </a:solidFill>
                  <a:latin typeface="-apple-system"/>
                </a:endParaRPr>
              </a:p>
              <a:p>
                <a:endParaRPr lang="zh-CN" altLang="en-US" dirty="0"/>
              </a:p>
            </p:txBody>
          </p:sp>
        </mc:Choice>
        <mc:Fallback xmlns="">
          <p:sp>
            <p:nvSpPr>
              <p:cNvPr id="27" name="文本框 26">
                <a:extLst>
                  <a:ext uri="{FF2B5EF4-FFF2-40B4-BE49-F238E27FC236}">
                    <a16:creationId xmlns:a16="http://schemas.microsoft.com/office/drawing/2014/main" id="{E2C8105A-99C0-4F3A-A615-DED5F58BC5D7}"/>
                  </a:ext>
                </a:extLst>
              </p:cNvPr>
              <p:cNvSpPr txBox="1">
                <a:spLocks noRot="1" noChangeAspect="1" noMove="1" noResize="1" noEditPoints="1" noAdjustHandles="1" noChangeArrowheads="1" noChangeShapeType="1" noTextEdit="1"/>
              </p:cNvSpPr>
              <p:nvPr/>
            </p:nvSpPr>
            <p:spPr>
              <a:xfrm>
                <a:off x="4451685" y="2151465"/>
                <a:ext cx="2157230" cy="1477328"/>
              </a:xfrm>
              <a:prstGeom prst="rect">
                <a:avLst/>
              </a:prstGeom>
              <a:blipFill>
                <a:blip r:embed="rId3"/>
                <a:stretch>
                  <a:fillRect l="-2260" t="-2479"/>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75D44C88-B5AF-43BF-9F57-F924E073A3CA}"/>
              </a:ext>
            </a:extLst>
          </p:cNvPr>
          <p:cNvPicPr>
            <a:picLocks noChangeAspect="1"/>
          </p:cNvPicPr>
          <p:nvPr/>
        </p:nvPicPr>
        <p:blipFill>
          <a:blip r:embed="rId4"/>
          <a:stretch>
            <a:fillRect/>
          </a:stretch>
        </p:blipFill>
        <p:spPr>
          <a:xfrm>
            <a:off x="0" y="1867730"/>
            <a:ext cx="4045226" cy="3260641"/>
          </a:xfrm>
          <a:prstGeom prst="rect">
            <a:avLst/>
          </a:prstGeom>
        </p:spPr>
      </p:pic>
      <p:pic>
        <p:nvPicPr>
          <p:cNvPr id="29" name="图片 28">
            <a:extLst>
              <a:ext uri="{FF2B5EF4-FFF2-40B4-BE49-F238E27FC236}">
                <a16:creationId xmlns:a16="http://schemas.microsoft.com/office/drawing/2014/main" id="{B2C59C5A-7766-48EB-8C07-998B34F76EA5}"/>
              </a:ext>
            </a:extLst>
          </p:cNvPr>
          <p:cNvPicPr>
            <a:picLocks noChangeAspect="1"/>
          </p:cNvPicPr>
          <p:nvPr/>
        </p:nvPicPr>
        <p:blipFill>
          <a:blip r:embed="rId5"/>
          <a:stretch>
            <a:fillRect/>
          </a:stretch>
        </p:blipFill>
        <p:spPr>
          <a:xfrm>
            <a:off x="6817216" y="1440390"/>
            <a:ext cx="2362440" cy="1544361"/>
          </a:xfrm>
          <a:prstGeom prst="rect">
            <a:avLst/>
          </a:prstGeom>
        </p:spPr>
      </p:pic>
      <p:sp>
        <p:nvSpPr>
          <p:cNvPr id="31" name="文本框 30">
            <a:extLst>
              <a:ext uri="{FF2B5EF4-FFF2-40B4-BE49-F238E27FC236}">
                <a16:creationId xmlns:a16="http://schemas.microsoft.com/office/drawing/2014/main" id="{1545561F-C85D-4AC6-8FE1-4D455F2E17C8}"/>
              </a:ext>
            </a:extLst>
          </p:cNvPr>
          <p:cNvSpPr txBox="1"/>
          <p:nvPr/>
        </p:nvSpPr>
        <p:spPr>
          <a:xfrm>
            <a:off x="4268253" y="3592344"/>
            <a:ext cx="4835993" cy="1291957"/>
          </a:xfrm>
          <a:prstGeom prst="rect">
            <a:avLst/>
          </a:prstGeom>
          <a:noFill/>
        </p:spPr>
        <p:txBody>
          <a:bodyPr wrap="square">
            <a:spAutoFit/>
          </a:bodyPr>
          <a:lstStyle/>
          <a:p>
            <a:pPr>
              <a:lnSpc>
                <a:spcPct val="150000"/>
              </a:lnSpc>
            </a:pPr>
            <a:r>
              <a:rPr lang="zh-CN" altLang="en-US" i="0" dirty="0">
                <a:solidFill>
                  <a:srgbClr val="4D4D4D"/>
                </a:solidFill>
                <a:effectLst/>
                <a:latin typeface="宋体" panose="02010600030101010101" pitchFamily="2" charset="-122"/>
                <a:ea typeface="宋体" panose="02010600030101010101" pitchFamily="2" charset="-122"/>
              </a:rPr>
              <a:t>寻找最大间隔的目的：不仅将正负实例点分开，而且对最难分的实例点</a:t>
            </a:r>
            <a:r>
              <a:rPr lang="en-US" altLang="zh-CN" i="0" dirty="0">
                <a:solidFill>
                  <a:srgbClr val="4D4D4D"/>
                </a:solidFill>
                <a:effectLst/>
                <a:latin typeface="宋体" panose="02010600030101010101" pitchFamily="2" charset="-122"/>
                <a:ea typeface="宋体" panose="02010600030101010101" pitchFamily="2" charset="-122"/>
              </a:rPr>
              <a:t>(</a:t>
            </a:r>
            <a:r>
              <a:rPr lang="zh-CN" altLang="en-US" i="0" dirty="0">
                <a:solidFill>
                  <a:srgbClr val="4D4D4D"/>
                </a:solidFill>
                <a:effectLst/>
                <a:latin typeface="宋体" panose="02010600030101010101" pitchFamily="2" charset="-122"/>
                <a:ea typeface="宋体" panose="02010600030101010101" pitchFamily="2" charset="-122"/>
              </a:rPr>
              <a:t>离超平面最近的点</a:t>
            </a:r>
            <a:r>
              <a:rPr lang="en-US" altLang="zh-CN" i="0" dirty="0">
                <a:solidFill>
                  <a:srgbClr val="4D4D4D"/>
                </a:solidFill>
                <a:effectLst/>
                <a:latin typeface="宋体" panose="02010600030101010101" pitchFamily="2" charset="-122"/>
                <a:ea typeface="宋体" panose="02010600030101010101" pitchFamily="2" charset="-122"/>
              </a:rPr>
              <a:t>)</a:t>
            </a:r>
            <a:r>
              <a:rPr lang="zh-CN" altLang="en-US" i="0" dirty="0">
                <a:solidFill>
                  <a:srgbClr val="4D4D4D"/>
                </a:solidFill>
                <a:effectLst/>
                <a:latin typeface="宋体" panose="02010600030101010101" pitchFamily="2" charset="-122"/>
                <a:ea typeface="宋体" panose="02010600030101010101" pitchFamily="2" charset="-122"/>
              </a:rPr>
              <a:t>也有最大的确信度将它们分开</a:t>
            </a:r>
            <a:r>
              <a:rPr lang="zh-CN" altLang="en-US" b="0" i="0" dirty="0">
                <a:solidFill>
                  <a:srgbClr val="4D4D4D"/>
                </a:solidFill>
                <a:effectLst/>
                <a:latin typeface="-apple-system"/>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34559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2000"/>
                            </p:stCondLst>
                            <p:childTnLst>
                              <p:par>
                                <p:cTn id="22" presetID="16" presetClass="entr" presetSubtype="2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inHorizontal)">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46706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间隔最大化</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F811C32D-59F5-4B57-A728-96A2B61499A4}"/>
              </a:ext>
            </a:extLst>
          </p:cNvPr>
          <p:cNvPicPr>
            <a:picLocks noChangeAspect="1"/>
          </p:cNvPicPr>
          <p:nvPr/>
        </p:nvPicPr>
        <p:blipFill>
          <a:blip r:embed="rId3"/>
          <a:stretch>
            <a:fillRect/>
          </a:stretch>
        </p:blipFill>
        <p:spPr>
          <a:xfrm>
            <a:off x="0" y="1151568"/>
            <a:ext cx="3188055" cy="3183627"/>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283966-1A14-44DF-9650-4F934DBD2BF4}"/>
                  </a:ext>
                </a:extLst>
              </p:cNvPr>
              <p:cNvSpPr txBox="1"/>
              <p:nvPr/>
            </p:nvSpPr>
            <p:spPr>
              <a:xfrm>
                <a:off x="3159580" y="1168400"/>
                <a:ext cx="6006093" cy="3149965"/>
              </a:xfrm>
              <a:prstGeom prst="rect">
                <a:avLst/>
              </a:prstGeom>
              <a:noFill/>
            </p:spPr>
            <p:txBody>
              <a:bodyPr wrap="square" rtlCol="0">
                <a:spAutoFit/>
              </a:bodyPr>
              <a:lstStyle/>
              <a:p>
                <a:pPr>
                  <a:lnSpc>
                    <a:spcPct val="150000"/>
                  </a:lnSpc>
                </a:pPr>
                <a:r>
                  <a:rPr lang="zh-CN" altLang="en-US" i="0" dirty="0">
                    <a:effectLst/>
                    <a:latin typeface="宋体" panose="02010600030101010101" pitchFamily="2" charset="-122"/>
                    <a:ea typeface="宋体" panose="02010600030101010101" pitchFamily="2" charset="-122"/>
                  </a:rPr>
                  <a:t>间隔的大小实际上就是支持向量对应的样本点到超平面的距离的二倍，也就是计算点到直线的距离</a:t>
                </a:r>
                <a:endParaRPr lang="en-US" altLang="zh-CN" i="0" dirty="0">
                  <a:effectLst/>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d=</a:t>
                </a:r>
                <a:r>
                  <a:rPr lang="zh-CN" altLang="en-US" dirty="0">
                    <a:solidFill>
                      <a:schemeClr val="tx1"/>
                    </a:solidFill>
                    <a:latin typeface="宋体" panose="02010600030101010101" pitchFamily="2" charset="-122"/>
                    <a:ea typeface="宋体" panose="02010600030101010101" pitchFamily="2" charset="-122"/>
                  </a:rPr>
                  <a:t> </a:t>
                </a:r>
                <a14:m>
                  <m:oMath xmlns:m="http://schemas.openxmlformats.org/officeDocument/2006/math">
                    <m:f>
                      <m:fPr>
                        <m:ctrlPr>
                          <a:rPr lang="zh-CN" altLang="en-US" i="1" smtClean="0">
                            <a:solidFill>
                              <a:schemeClr val="tx1"/>
                            </a:solidFill>
                            <a:latin typeface="Cambria Math" panose="02040503050406030204" pitchFamily="18" charset="0"/>
                          </a:rPr>
                        </m:ctrlPr>
                      </m:fPr>
                      <m:num>
                        <m:r>
                          <a:rPr lang="zh-CN" altLang="en-US" b="0" i="1" smtClean="0">
                            <a:solidFill>
                              <a:schemeClr val="tx1"/>
                            </a:solidFill>
                            <a:latin typeface="Cambria Math" panose="02040503050406030204" pitchFamily="18" charset="0"/>
                          </a:rPr>
                          <m:t>1</m:t>
                        </m:r>
                      </m:num>
                      <m:den>
                        <m:d>
                          <m:dPr>
                            <m:begChr m:val="‖"/>
                            <m:endChr m:val="‖"/>
                            <m:ctrlPr>
                              <a:rPr lang="zh-CN" altLang="en-US" i="1" smtClean="0">
                                <a:solidFill>
                                  <a:schemeClr val="tx1"/>
                                </a:solidFill>
                                <a:latin typeface="Cambria Math" panose="02040503050406030204" pitchFamily="18" charset="0"/>
                              </a:rPr>
                            </m:ctrlPr>
                          </m:dPr>
                          <m:e>
                            <m:r>
                              <a:rPr lang="zh-CN" altLang="en-US" b="0" i="1" smtClean="0">
                                <a:solidFill>
                                  <a:schemeClr val="tx1"/>
                                </a:solidFill>
                                <a:latin typeface="Cambria Math" panose="02040503050406030204" pitchFamily="18" charset="0"/>
                              </a:rPr>
                              <m:t>𝜔</m:t>
                            </m:r>
                          </m:e>
                        </m:d>
                      </m:den>
                    </m:f>
                    <m:d>
                      <m:dPr>
                        <m:ctrlPr>
                          <a:rPr lang="zh-CN" altLang="en-US" i="1" smtClean="0">
                            <a:solidFill>
                              <a:schemeClr val="tx1"/>
                            </a:solidFill>
                            <a:latin typeface="Cambria Math" panose="02040503050406030204" pitchFamily="18" charset="0"/>
                          </a:rPr>
                        </m:ctrlPr>
                      </m:dPr>
                      <m:e>
                        <m:sSup>
                          <m:sSupPr>
                            <m:ctrlPr>
                              <a:rPr lang="zh-CN" altLang="en-US"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𝜔</m:t>
                            </m:r>
                          </m:e>
                          <m:sup>
                            <m:r>
                              <a:rPr lang="zh-CN" altLang="en-US" b="0" i="1" smtClean="0">
                                <a:solidFill>
                                  <a:schemeClr val="tx1"/>
                                </a:solidFill>
                                <a:latin typeface="Cambria Math" panose="02040503050406030204" pitchFamily="18" charset="0"/>
                              </a:rPr>
                              <m:t>𝑇</m:t>
                            </m:r>
                          </m:sup>
                        </m:sSup>
                        <m:sSub>
                          <m:sSubPr>
                            <m:ctrlPr>
                              <a:rPr lang="zh-CN" altLang="en-US" i="1" smtClean="0">
                                <a:solidFill>
                                  <a:schemeClr val="tx1"/>
                                </a:solidFill>
                                <a:latin typeface="Cambria Math" panose="02040503050406030204" pitchFamily="18" charset="0"/>
                              </a:rPr>
                            </m:ctrlPr>
                          </m:sSubPr>
                          <m:e>
                            <m:r>
                              <a:rPr lang="zh-CN" altLang="en-US" b="0" i="1" smtClean="0">
                                <a:solidFill>
                                  <a:schemeClr val="tx1"/>
                                </a:solidFill>
                                <a:latin typeface="Cambria Math" panose="02040503050406030204" pitchFamily="18" charset="0"/>
                              </a:rPr>
                              <m:t>𝑥</m:t>
                            </m:r>
                          </m:e>
                          <m:sub>
                            <m:r>
                              <a:rPr lang="zh-CN" altLang="en-US" b="0" i="1" smtClean="0">
                                <a:solidFill>
                                  <a:schemeClr val="tx1"/>
                                </a:solidFill>
                                <a:latin typeface="Cambria Math" panose="02040503050406030204" pitchFamily="18" charset="0"/>
                              </a:rPr>
                              <m:t>0</m:t>
                            </m:r>
                          </m:sub>
                        </m:sSub>
                        <m:r>
                          <a:rPr lang="zh-CN" altLang="en-US" b="0" i="1" smtClean="0">
                            <a:solidFill>
                              <a:schemeClr val="tx1"/>
                            </a:solidFill>
                            <a:latin typeface="Cambria Math" panose="02040503050406030204" pitchFamily="18" charset="0"/>
                          </a:rPr>
                          <m:t>+</m:t>
                        </m:r>
                        <m:r>
                          <a:rPr lang="zh-CN" altLang="en-US" b="0" i="1" smtClean="0">
                            <a:solidFill>
                              <a:schemeClr val="tx1"/>
                            </a:solidFill>
                            <a:latin typeface="Cambria Math" panose="02040503050406030204" pitchFamily="18" charset="0"/>
                          </a:rPr>
                          <m:t>𝑏</m:t>
                        </m:r>
                      </m:e>
                    </m:d>
                    <m:r>
                      <a:rPr lang="zh-CN" altLang="en-US" i="1">
                        <a:latin typeface="Cambria Math" panose="02040503050406030204" pitchFamily="18" charset="0"/>
                      </a:rPr>
                      <m:t>，</m:t>
                    </m:r>
                  </m:oMath>
                </a14:m>
                <a:r>
                  <a:rPr lang="zh-CN" altLang="en-US" dirty="0">
                    <a:latin typeface="宋体" panose="02010600030101010101" pitchFamily="2" charset="-122"/>
                    <a:ea typeface="宋体" panose="02010600030101010101" pitchFamily="2" charset="-122"/>
                  </a:rPr>
                  <a:t>求</a:t>
                </a:r>
                <a:r>
                  <a:rPr lang="en-US" altLang="zh-CN" dirty="0">
                    <a:latin typeface="宋体" panose="02010600030101010101" pitchFamily="2" charset="-122"/>
                    <a:ea typeface="宋体" panose="02010600030101010101" pitchFamily="2" charset="-122"/>
                  </a:rPr>
                  <a:t>W</a:t>
                </a:r>
                <a:r>
                  <a:rPr lang="zh-CN" altLang="en-US" dirty="0">
                    <a:latin typeface="宋体" panose="02010600030101010101" pitchFamily="2" charset="-122"/>
                    <a:ea typeface="宋体" panose="02010600030101010101" pitchFamily="2" charset="-122"/>
                  </a:rPr>
                  <a:t>的最大也就是寻找</a:t>
                </a:r>
                <a:r>
                  <a:rPr lang="en-US" altLang="zh-CN" dirty="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的最大化</a:t>
                </a: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要解决的问题是：</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solidFill>
                      <a:srgbClr val="4D4D4D"/>
                    </a:solidFill>
                    <a:latin typeface="宋体" panose="02010600030101010101" pitchFamily="2" charset="-122"/>
                    <a:ea typeface="宋体" panose="02010600030101010101" pitchFamily="2" charset="-122"/>
                  </a:rPr>
                  <a:t>(1)</a:t>
                </a:r>
                <a:r>
                  <a:rPr lang="zh-CN" altLang="en-US" b="0" i="0" dirty="0">
                    <a:solidFill>
                      <a:srgbClr val="4D4D4D"/>
                    </a:solidFill>
                    <a:effectLst/>
                    <a:latin typeface="宋体" panose="02010600030101010101" pitchFamily="2" charset="-122"/>
                    <a:ea typeface="宋体" panose="02010600030101010101" pitchFamily="2" charset="-122"/>
                  </a:rPr>
                  <a:t>如何判断</a:t>
                </a:r>
                <a:r>
                  <a:rPr lang="zh-CN" altLang="en-US" i="0" dirty="0">
                    <a:effectLst/>
                    <a:latin typeface="宋体" panose="02010600030101010101" pitchFamily="2" charset="-122"/>
                    <a:ea typeface="宋体" panose="02010600030101010101" pitchFamily="2" charset="-122"/>
                  </a:rPr>
                  <a:t>超平面</a:t>
                </a:r>
                <a:r>
                  <a:rPr lang="zh-CN" altLang="en-US" b="0" i="0" dirty="0">
                    <a:solidFill>
                      <a:srgbClr val="4D4D4D"/>
                    </a:solidFill>
                    <a:effectLst/>
                    <a:latin typeface="宋体" panose="02010600030101010101" pitchFamily="2" charset="-122"/>
                    <a:ea typeface="宋体" panose="02010600030101010101" pitchFamily="2" charset="-122"/>
                  </a:rPr>
                  <a:t>是否能够将所有的样本点都正确分类？</a:t>
                </a:r>
                <a:endParaRPr lang="en-US" altLang="zh-CN" b="0" i="0" dirty="0">
                  <a:solidFill>
                    <a:srgbClr val="4D4D4D"/>
                  </a:solidFill>
                  <a:effectLst/>
                  <a:latin typeface="宋体" panose="02010600030101010101" pitchFamily="2" charset="-122"/>
                  <a:ea typeface="宋体" panose="02010600030101010101" pitchFamily="2" charset="-122"/>
                </a:endParaRPr>
              </a:p>
              <a:p>
                <a:pPr>
                  <a:lnSpc>
                    <a:spcPct val="150000"/>
                  </a:lnSpc>
                </a:pPr>
                <a:r>
                  <a:rPr lang="en-US" altLang="zh-CN" dirty="0">
                    <a:solidFill>
                      <a:srgbClr val="4D4D4D"/>
                    </a:solidFill>
                    <a:latin typeface="宋体" panose="02010600030101010101" pitchFamily="2" charset="-122"/>
                    <a:ea typeface="宋体" panose="02010600030101010101" pitchFamily="2" charset="-122"/>
                  </a:rPr>
                  <a:t>(2)</a:t>
                </a:r>
                <a:r>
                  <a:rPr lang="zh-CN" altLang="en-US" i="0" dirty="0">
                    <a:effectLst/>
                    <a:latin typeface="宋体" panose="02010600030101010101" pitchFamily="2" charset="-122"/>
                    <a:ea typeface="宋体" panose="02010600030101010101" pitchFamily="2" charset="-122"/>
                  </a:rPr>
                  <a:t>超平面</a:t>
                </a:r>
                <a:r>
                  <a:rPr lang="zh-CN" altLang="en-US" i="0" dirty="0">
                    <a:solidFill>
                      <a:srgbClr val="4D4D4D"/>
                    </a:solidFill>
                    <a:effectLst/>
                    <a:latin typeface="宋体" panose="02010600030101010101" pitchFamily="2" charset="-122"/>
                    <a:ea typeface="宋体" panose="02010600030101010101" pitchFamily="2" charset="-122"/>
                  </a:rPr>
                  <a:t>的位置应该在间隔区域的中轴线上</a:t>
                </a:r>
                <a:endParaRPr lang="en-US" altLang="zh-CN" dirty="0">
                  <a:solidFill>
                    <a:srgbClr val="4D4D4D"/>
                  </a:solidFill>
                  <a:latin typeface="宋体" panose="02010600030101010101" pitchFamily="2" charset="-122"/>
                  <a:ea typeface="宋体" panose="02010600030101010101" pitchFamily="2" charset="-122"/>
                </a:endParaRPr>
              </a:p>
              <a:p>
                <a:pPr>
                  <a:lnSpc>
                    <a:spcPct val="150000"/>
                  </a:lnSpc>
                </a:pPr>
                <a:r>
                  <a:rPr lang="en-US" altLang="zh-CN" dirty="0">
                    <a:solidFill>
                      <a:srgbClr val="4D4D4D"/>
                    </a:solidFill>
                    <a:latin typeface="宋体" panose="02010600030101010101" pitchFamily="2" charset="-122"/>
                    <a:ea typeface="宋体" panose="02010600030101010101" pitchFamily="2" charset="-122"/>
                  </a:rPr>
                  <a:t>(3)</a:t>
                </a:r>
                <a:r>
                  <a:rPr lang="zh-CN" altLang="en-US" b="0" i="0" dirty="0">
                    <a:solidFill>
                      <a:srgbClr val="4D4D4D"/>
                    </a:solidFill>
                    <a:effectLst/>
                    <a:latin typeface="宋体" panose="02010600030101010101" pitchFamily="2" charset="-122"/>
                    <a:ea typeface="宋体" panose="02010600030101010101" pitchFamily="2" charset="-122"/>
                  </a:rPr>
                  <a:t>对于给定的</a:t>
                </a:r>
                <a:r>
                  <a:rPr lang="zh-CN" altLang="en-US" i="0" dirty="0">
                    <a:effectLst/>
                    <a:latin typeface="宋体" panose="02010600030101010101" pitchFamily="2" charset="-122"/>
                    <a:ea typeface="宋体" panose="02010600030101010101" pitchFamily="2" charset="-122"/>
                  </a:rPr>
                  <a:t>超平面</a:t>
                </a:r>
                <a:r>
                  <a:rPr lang="zh-CN" altLang="en-US" b="0" i="0" dirty="0">
                    <a:solidFill>
                      <a:srgbClr val="4D4D4D"/>
                    </a:solidFill>
                    <a:effectLst/>
                    <a:latin typeface="宋体" panose="02010600030101010101" pitchFamily="2" charset="-122"/>
                    <a:ea typeface="宋体" panose="02010600030101010101" pitchFamily="2" charset="-122"/>
                  </a:rPr>
                  <a:t>，我们该如何找到对应的支持向量？</a:t>
                </a:r>
                <a:endParaRPr lang="en-US" altLang="zh-CN" b="0" i="0" dirty="0">
                  <a:solidFill>
                    <a:srgbClr val="4D4D4D"/>
                  </a:solidFill>
                  <a:effectLst/>
                  <a:latin typeface="宋体" panose="02010600030101010101" pitchFamily="2" charset="-122"/>
                  <a:ea typeface="宋体" panose="02010600030101010101" pitchFamily="2" charset="-122"/>
                </a:endParaRPr>
              </a:p>
            </p:txBody>
          </p:sp>
        </mc:Choice>
        <mc:Fallback xmlns="">
          <p:sp>
            <p:nvSpPr>
              <p:cNvPr id="6" name="文本框 5">
                <a:extLst>
                  <a:ext uri="{FF2B5EF4-FFF2-40B4-BE49-F238E27FC236}">
                    <a16:creationId xmlns:a16="http://schemas.microsoft.com/office/drawing/2014/main" id="{CF283966-1A14-44DF-9650-4F934DBD2BF4}"/>
                  </a:ext>
                </a:extLst>
              </p:cNvPr>
              <p:cNvSpPr txBox="1">
                <a:spLocks noRot="1" noChangeAspect="1" noMove="1" noResize="1" noEditPoints="1" noAdjustHandles="1" noChangeArrowheads="1" noChangeShapeType="1" noTextEdit="1"/>
              </p:cNvSpPr>
              <p:nvPr/>
            </p:nvSpPr>
            <p:spPr>
              <a:xfrm>
                <a:off x="3159580" y="1168400"/>
                <a:ext cx="6006093" cy="3149965"/>
              </a:xfrm>
              <a:prstGeom prst="rect">
                <a:avLst/>
              </a:prstGeom>
              <a:blipFill>
                <a:blip r:embed="rId4"/>
                <a:stretch>
                  <a:fillRect l="-811" r="-913" b="-21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4684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46706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间隔最大化</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a:extLst>
              <a:ext uri="{FF2B5EF4-FFF2-40B4-BE49-F238E27FC236}">
                <a16:creationId xmlns:a16="http://schemas.microsoft.com/office/drawing/2014/main" id="{35BD0799-6AD1-4339-A024-01B5EE900A17}"/>
              </a:ext>
            </a:extLst>
          </p:cNvPr>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B3201A1B-DAB3-440F-A026-AA182E4BB6E5}"/>
              </a:ext>
            </a:extLst>
          </p:cNvPr>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D75CE334-4E7E-48B1-83E3-BDC49AB5F5CF}"/>
              </a:ext>
            </a:extLst>
          </p:cNvPr>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6">
            <a:extLst>
              <a:ext uri="{FF2B5EF4-FFF2-40B4-BE49-F238E27FC236}">
                <a16:creationId xmlns:a16="http://schemas.microsoft.com/office/drawing/2014/main" id="{E0D2606C-28E8-4ED4-BBC0-5CE660F44162}"/>
              </a:ext>
            </a:extLst>
          </p:cNvPr>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7">
            <a:extLst>
              <a:ext uri="{FF2B5EF4-FFF2-40B4-BE49-F238E27FC236}">
                <a16:creationId xmlns:a16="http://schemas.microsoft.com/office/drawing/2014/main" id="{7D489381-611A-46F9-9E3F-D56427A1ABF1}"/>
              </a:ext>
            </a:extLst>
          </p:cNvPr>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8">
            <a:extLst>
              <a:ext uri="{FF2B5EF4-FFF2-40B4-BE49-F238E27FC236}">
                <a16:creationId xmlns:a16="http://schemas.microsoft.com/office/drawing/2014/main" id="{0569946B-09D5-46E6-9BF4-49DB7028C58B}"/>
              </a:ext>
            </a:extLst>
          </p:cNvPr>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F811C32D-59F5-4B57-A728-96A2B61499A4}"/>
              </a:ext>
            </a:extLst>
          </p:cNvPr>
          <p:cNvPicPr>
            <a:picLocks noChangeAspect="1"/>
          </p:cNvPicPr>
          <p:nvPr/>
        </p:nvPicPr>
        <p:blipFill>
          <a:blip r:embed="rId3"/>
          <a:stretch>
            <a:fillRect/>
          </a:stretch>
        </p:blipFill>
        <p:spPr>
          <a:xfrm>
            <a:off x="0" y="623710"/>
            <a:ext cx="2435159" cy="2431777"/>
          </a:xfrm>
          <a:prstGeom prst="rect">
            <a:avLst/>
          </a:prstGeom>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56C31EC-7ED9-4ECC-8416-D2640036AD2A}"/>
                  </a:ext>
                </a:extLst>
              </p:cNvPr>
              <p:cNvSpPr txBox="1"/>
              <p:nvPr/>
            </p:nvSpPr>
            <p:spPr>
              <a:xfrm>
                <a:off x="2435159" y="576323"/>
                <a:ext cx="6708841" cy="2750753"/>
              </a:xfrm>
              <a:prstGeom prst="rect">
                <a:avLst/>
              </a:prstGeom>
              <a:noFill/>
            </p:spPr>
            <p:txBody>
              <a:bodyPr wrap="square">
                <a:spAutoFit/>
              </a:bodyPr>
              <a:lstStyle/>
              <a:p>
                <a:r>
                  <a:rPr lang="zh-CN" altLang="en-US" b="0" i="0" dirty="0">
                    <a:solidFill>
                      <a:srgbClr val="4D4D4D"/>
                    </a:solidFill>
                    <a:effectLst/>
                    <a:latin typeface="SimSun" panose="02010600030101010101" pitchFamily="2" charset="-122"/>
                    <a:ea typeface="SimSun" panose="02010600030101010101" pitchFamily="2" charset="-122"/>
                  </a:rPr>
                  <a:t>先考虑一个超平面是否能够将所有的样本都正确分类的约束</a:t>
                </a:r>
                <a:endParaRPr lang="en-US" altLang="zh-CN" b="0" i="0" dirty="0">
                  <a:solidFill>
                    <a:srgbClr val="4D4D4D"/>
                  </a:solidFill>
                  <a:effectLst/>
                  <a:latin typeface="SimSun" panose="02010600030101010101" pitchFamily="2" charset="-122"/>
                  <a:ea typeface="SimSun" panose="02010600030101010101" pitchFamily="2" charset="-122"/>
                </a:endParaRPr>
              </a:p>
              <a:p>
                <a:r>
                  <a:rPr lang="zh-CN" altLang="en-US" dirty="0">
                    <a:solidFill>
                      <a:srgbClr val="4D4D4D"/>
                    </a:solidFill>
                    <a:latin typeface="SimSun" panose="02010600030101010101" pitchFamily="2" charset="-122"/>
                    <a:ea typeface="SimSun" panose="02010600030101010101" pitchFamily="2" charset="-122"/>
                  </a:rPr>
                  <a:t>图中的样本点分成两类，为每一个样本点</a:t>
                </a:r>
                <a:r>
                  <a:rPr lang="en-US" altLang="zh-CN" dirty="0">
                    <a:solidFill>
                      <a:srgbClr val="4D4D4D"/>
                    </a:solidFill>
                    <a:latin typeface="SimSun" panose="02010600030101010101" pitchFamily="2" charset="-122"/>
                    <a:ea typeface="SimSun" panose="02010600030101010101" pitchFamily="2" charset="-122"/>
                  </a:rPr>
                  <a:t>x</a:t>
                </a:r>
                <a:r>
                  <a:rPr lang="en-US" altLang="zh-CN" baseline="-25000" dirty="0">
                    <a:solidFill>
                      <a:srgbClr val="4D4D4D"/>
                    </a:solidFill>
                    <a:latin typeface="SimSun" panose="02010600030101010101" pitchFamily="2" charset="-122"/>
                    <a:ea typeface="SimSun" panose="02010600030101010101" pitchFamily="2" charset="-122"/>
                  </a:rPr>
                  <a:t>i</a:t>
                </a:r>
                <a:r>
                  <a:rPr lang="zh-CN" altLang="en-US" dirty="0">
                    <a:solidFill>
                      <a:srgbClr val="4D4D4D"/>
                    </a:solidFill>
                    <a:latin typeface="SimSun" panose="02010600030101010101" pitchFamily="2" charset="-122"/>
                    <a:ea typeface="SimSun" panose="02010600030101010101" pitchFamily="2" charset="-122"/>
                  </a:rPr>
                  <a:t>加一个类别标签</a:t>
                </a:r>
                <a:r>
                  <a:rPr lang="en-US" altLang="zh-CN" dirty="0" err="1">
                    <a:solidFill>
                      <a:srgbClr val="4D4D4D"/>
                    </a:solidFill>
                    <a:latin typeface="SimSun" panose="02010600030101010101" pitchFamily="2" charset="-122"/>
                    <a:ea typeface="SimSun" panose="02010600030101010101" pitchFamily="2" charset="-122"/>
                  </a:rPr>
                  <a:t>yi</a:t>
                </a:r>
                <a:endParaRPr lang="en-US" altLang="zh-CN" dirty="0">
                  <a:solidFill>
                    <a:srgbClr val="4D4D4D"/>
                  </a:solidFill>
                  <a:latin typeface="SimSun" panose="02010600030101010101" pitchFamily="2" charset="-122"/>
                  <a:ea typeface="SimSun" panose="02010600030101010101" pitchFamily="2" charset="-122"/>
                </a:endParaRPr>
              </a:p>
              <a:p>
                <a:r>
                  <a:rPr lang="en-US" altLang="zh-CN" dirty="0" err="1">
                    <a:solidFill>
                      <a:srgbClr val="4D4D4D"/>
                    </a:solidFill>
                    <a:latin typeface="SimSun" panose="02010600030101010101" pitchFamily="2" charset="-122"/>
                    <a:ea typeface="SimSun" panose="02010600030101010101" pitchFamily="2" charset="-122"/>
                  </a:rPr>
                  <a:t>yi</a:t>
                </a:r>
                <a:r>
                  <a:rPr lang="en-US" altLang="zh-CN" dirty="0">
                    <a:solidFill>
                      <a:srgbClr val="4D4D4D"/>
                    </a:solidFill>
                    <a:latin typeface="SimSun" panose="02010600030101010101" pitchFamily="2" charset="-122"/>
                    <a:ea typeface="SimSun" panose="02010600030101010101" pitchFamily="2" charset="-122"/>
                  </a:rPr>
                  <a:t>=+1   blue points</a:t>
                </a:r>
              </a:p>
              <a:p>
                <a:r>
                  <a:rPr lang="en-US" altLang="zh-CN" dirty="0" err="1">
                    <a:solidFill>
                      <a:srgbClr val="4D4D4D"/>
                    </a:solidFill>
                    <a:latin typeface="SimSun" panose="02010600030101010101" pitchFamily="2" charset="-122"/>
                    <a:ea typeface="SimSun" panose="02010600030101010101" pitchFamily="2" charset="-122"/>
                  </a:rPr>
                  <a:t>yi</a:t>
                </a:r>
                <a:r>
                  <a:rPr lang="en-US" altLang="zh-CN" dirty="0">
                    <a:solidFill>
                      <a:srgbClr val="4D4D4D"/>
                    </a:solidFill>
                    <a:latin typeface="SimSun" panose="02010600030101010101" pitchFamily="2" charset="-122"/>
                    <a:ea typeface="SimSun" panose="02010600030101010101" pitchFamily="2" charset="-122"/>
                  </a:rPr>
                  <a:t>=-1   red points</a:t>
                </a:r>
              </a:p>
              <a:p>
                <a:r>
                  <a:rPr lang="zh-CN" altLang="en-US" dirty="0">
                    <a:solidFill>
                      <a:srgbClr val="4D4D4D"/>
                    </a:solidFill>
                    <a:latin typeface="SimSun" panose="02010600030101010101" pitchFamily="2" charset="-122"/>
                    <a:ea typeface="SimSun" panose="02010600030101010101" pitchFamily="2" charset="-122"/>
                  </a:rPr>
                  <a:t>如果超平面的</a:t>
                </a:r>
                <a:r>
                  <a:rPr lang="zh-CN" altLang="en-US" i="0" dirty="0">
                    <a:solidFill>
                      <a:srgbClr val="000000"/>
                    </a:solidFill>
                    <a:effectLst/>
                    <a:latin typeface="SimSun" panose="02010600030101010101" pitchFamily="2" charset="-122"/>
                    <a:ea typeface="SimSun" panose="02010600030101010101" pitchFamily="2" charset="-122"/>
                  </a:rPr>
                  <a:t>方程能够完全正确地对图中的样本点进行分类，则：</a:t>
                </a: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m:rPr>
                                        <m:sty m:val="p"/>
                                      </m:rPr>
                                      <a:rPr lang="en-US" altLang="zh-CN" i="1" smtClean="0">
                                        <a:latin typeface="Cambria Math" panose="02040503050406030204" pitchFamily="18" charset="0"/>
                                      </a:rPr>
                                      <m:t>i</m:t>
                                    </m:r>
                                  </m:sub>
                                </m:sSub>
                                <m:r>
                                  <a:rPr lang="zh-CN" altLang="en-US" i="1">
                                    <a:latin typeface="Cambria Math" panose="02040503050406030204" pitchFamily="18" charset="0"/>
                                  </a:rPr>
                                  <m:t>+</m:t>
                                </m:r>
                                <m:r>
                                  <a:rPr lang="zh-CN" altLang="en-US" i="1">
                                    <a:latin typeface="Cambria Math" panose="02040503050406030204" pitchFamily="18" charset="0"/>
                                  </a:rPr>
                                  <m:t>𝑏</m:t>
                                </m:r>
                              </m:e>
                            </m:d>
                            <m:r>
                              <a:rPr lang="en-US" altLang="zh-CN" b="0" i="1" smtClean="0">
                                <a:latin typeface="Cambria Math" panose="02040503050406030204" pitchFamily="18" charset="0"/>
                              </a:rPr>
                              <m:t>&gt;0     </m:t>
                            </m:r>
                            <m:r>
                              <a:rPr lang="en-US" altLang="zh-CN" b="0" i="1" smtClean="0">
                                <a:latin typeface="Cambria Math" panose="02040503050406030204" pitchFamily="18" charset="0"/>
                              </a:rPr>
                              <m:t>𝑦𝑖</m:t>
                            </m:r>
                            <m:r>
                              <a:rPr lang="en-US" altLang="zh-CN" b="0" i="1" smtClean="0">
                                <a:latin typeface="Cambria Math" panose="02040503050406030204" pitchFamily="18" charset="0"/>
                              </a:rPr>
                              <m:t>=+1</m:t>
                            </m:r>
                          </m:e>
                          <m:e>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𝑏</m:t>
                                </m:r>
                              </m:e>
                            </m:d>
                            <m:r>
                              <a:rPr lang="en-US" altLang="zh-CN" b="0" i="1" smtClean="0">
                                <a:latin typeface="Cambria Math" panose="02040503050406030204" pitchFamily="18" charset="0"/>
                              </a:rPr>
                              <m:t>&lt;0      </m:t>
                            </m:r>
                            <m:r>
                              <a:rPr lang="en-US" altLang="zh-CN" b="0" i="1" smtClean="0">
                                <a:latin typeface="Cambria Math" panose="02040503050406030204" pitchFamily="18" charset="0"/>
                              </a:rPr>
                              <m:t>𝑦𝑖</m:t>
                            </m:r>
                            <m:r>
                              <a:rPr lang="en-US" altLang="zh-CN" b="0" i="1" smtClean="0">
                                <a:latin typeface="Cambria Math" panose="02040503050406030204" pitchFamily="18" charset="0"/>
                              </a:rPr>
                              <m:t>=−1</m:t>
                            </m:r>
                          </m:e>
                        </m:eqArr>
                      </m:e>
                    </m:d>
                  </m:oMath>
                </a14:m>
                <a:r>
                  <a:rPr lang="en-US" altLang="zh-CN" dirty="0"/>
                  <a:t>,</a:t>
                </a:r>
                <a:r>
                  <a:rPr lang="zh-CN" altLang="en-US" dirty="0"/>
                  <a:t>如果</a:t>
                </a:r>
                <a:r>
                  <a:rPr lang="zh-CN" altLang="en-US" dirty="0">
                    <a:latin typeface="宋体" panose="02010600030101010101" pitchFamily="2" charset="-122"/>
                    <a:ea typeface="宋体" panose="02010600030101010101" pitchFamily="2" charset="-122"/>
                  </a:rPr>
                  <a:t>超平面正好处于间隔区域的中轴线上，并且相应的支持向量对应的样本点到超平面的距离为</a:t>
                </a:r>
                <a:r>
                  <a:rPr lang="en-US" altLang="zh-CN" dirty="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，那么公式就可以进一步写成：</a:t>
                </a:r>
                <a:endParaRPr lang="en-US" altLang="zh-CN" dirty="0">
                  <a:latin typeface="宋体" panose="02010600030101010101" pitchFamily="2" charset="-122"/>
                  <a:ea typeface="宋体" panose="02010600030101010101" pitchFamily="2" charset="-122"/>
                </a:endParaRPr>
              </a:p>
            </p:txBody>
          </p:sp>
        </mc:Choice>
        <mc:Fallback xmlns="">
          <p:sp>
            <p:nvSpPr>
              <p:cNvPr id="26" name="文本框 25">
                <a:extLst>
                  <a:ext uri="{FF2B5EF4-FFF2-40B4-BE49-F238E27FC236}">
                    <a16:creationId xmlns:a16="http://schemas.microsoft.com/office/drawing/2014/main" id="{B56C31EC-7ED9-4ECC-8416-D2640036AD2A}"/>
                  </a:ext>
                </a:extLst>
              </p:cNvPr>
              <p:cNvSpPr txBox="1">
                <a:spLocks noRot="1" noChangeAspect="1" noMove="1" noResize="1" noEditPoints="1" noAdjustHandles="1" noChangeArrowheads="1" noChangeShapeType="1" noTextEdit="1"/>
              </p:cNvSpPr>
              <p:nvPr/>
            </p:nvSpPr>
            <p:spPr>
              <a:xfrm>
                <a:off x="2435159" y="576323"/>
                <a:ext cx="6708841" cy="2750753"/>
              </a:xfrm>
              <a:prstGeom prst="rect">
                <a:avLst/>
              </a:prstGeom>
              <a:blipFill>
                <a:blip r:embed="rId4"/>
                <a:stretch>
                  <a:fillRect l="-727" t="-1330" r="-2271" b="-2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15A7F14-EF44-42E6-AFEA-085467A62C12}"/>
                  </a:ext>
                </a:extLst>
              </p:cNvPr>
              <p:cNvSpPr txBox="1"/>
              <p:nvPr/>
            </p:nvSpPr>
            <p:spPr>
              <a:xfrm>
                <a:off x="-107812" y="3367081"/>
                <a:ext cx="7703886" cy="1340880"/>
              </a:xfrm>
              <a:prstGeom prst="rect">
                <a:avLst/>
              </a:prstGeom>
              <a:noFill/>
            </p:spPr>
            <p:txBody>
              <a:bodyPr wrap="square">
                <a:spAutoFit/>
              </a:bodyPr>
              <a:lstStyle/>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𝑏</m:t>
                                    </m:r>
                                  </m:e>
                                </m:d>
                              </m:num>
                              <m:den>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𝜔</m:t>
                                        </m:r>
                                      </m:e>
                                    </m:d>
                                  </m:e>
                                </m:d>
                              </m:den>
                            </m:f>
                            <m:r>
                              <a:rPr lang="zh-CN" altLang="en-US" i="1">
                                <a:latin typeface="Cambria Math" panose="02040503050406030204" pitchFamily="18" charset="0"/>
                              </a:rPr>
                              <m:t>≥</m:t>
                            </m:r>
                            <m:r>
                              <m:rPr>
                                <m:sty m:val="p"/>
                              </m:rPr>
                              <a:rPr lang="en-US" altLang="zh-CN" i="1">
                                <a:latin typeface="Cambria Math" panose="02040503050406030204" pitchFamily="18" charset="0"/>
                              </a:rPr>
                              <m:t>d</m:t>
                            </m:r>
                            <m:r>
                              <a:rPr lang="en-US" altLang="zh-CN" b="0" i="1" smtClean="0">
                                <a:latin typeface="Cambria Math" panose="02040503050406030204" pitchFamily="18" charset="0"/>
                              </a:rPr>
                              <m:t>       </m:t>
                            </m:r>
                            <m:r>
                              <a:rPr lang="en-US" altLang="zh-CN" b="0" i="1" smtClean="0">
                                <a:latin typeface="Cambria Math" panose="02040503050406030204" pitchFamily="18" charset="0"/>
                              </a:rPr>
                              <m:t>𝑦𝑖</m:t>
                            </m:r>
                            <m:r>
                              <a:rPr lang="en-US" altLang="zh-CN" b="0" i="1" smtClean="0">
                                <a:latin typeface="Cambria Math" panose="02040503050406030204" pitchFamily="18" charset="0"/>
                              </a:rPr>
                              <m:t>=+1</m:t>
                            </m:r>
                          </m:e>
                          <m:e>
                            <m:f>
                              <m:fPr>
                                <m:ctrlPr>
                                  <a:rPr lang="en-US" altLang="zh-CN" i="1">
                                    <a:latin typeface="Cambria Math" panose="02040503050406030204" pitchFamily="18" charset="0"/>
                                  </a:rPr>
                                </m:ctrlPr>
                              </m:fPr>
                              <m:num>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𝑏</m:t>
                                    </m:r>
                                  </m:e>
                                </m:d>
                              </m:num>
                              <m:den>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𝜔</m:t>
                                        </m:r>
                                      </m:e>
                                    </m:d>
                                  </m:e>
                                </m:d>
                              </m:den>
                            </m:f>
                            <m:r>
                              <a:rPr lang="zh-CN" altLang="en-US" i="1">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       </m:t>
                            </m:r>
                            <m:r>
                              <a:rPr lang="en-US" altLang="zh-CN" i="1">
                                <a:latin typeface="Cambria Math" panose="02040503050406030204" pitchFamily="18" charset="0"/>
                              </a:rPr>
                              <m:t>𝑦𝑖</m:t>
                            </m:r>
                            <m:r>
                              <a:rPr lang="en-US" altLang="zh-CN" i="1">
                                <a:latin typeface="Cambria Math" panose="02040503050406030204" pitchFamily="18" charset="0"/>
                              </a:rPr>
                              <m:t>=−1</m:t>
                            </m:r>
                          </m:e>
                        </m:eqArr>
                      </m:e>
                    </m:d>
                  </m:oMath>
                </a14:m>
                <a:r>
                  <a:rPr lang="en-US" altLang="zh-CN" dirty="0"/>
                  <a:t>,   </a:t>
                </a:r>
                <a14:m>
                  <m:oMath xmlns:m="http://schemas.openxmlformats.org/officeDocument/2006/math">
                    <m:r>
                      <a:rPr lang="zh-CN" altLang="en-US" i="1" dirty="0">
                        <a:latin typeface="Cambria Math" panose="02040503050406030204" pitchFamily="18" charset="0"/>
                      </a:rPr>
                      <m:t>进一步</m:t>
                    </m:r>
                    <m:r>
                      <a:rPr lang="zh-CN" altLang="en-US" i="1" dirty="0" smtClean="0">
                        <a:latin typeface="Cambria Math" panose="02040503050406030204" pitchFamily="18" charset="0"/>
                      </a:rPr>
                      <m:t>改</m:t>
                    </m:r>
                    <m:r>
                      <a:rPr lang="zh-CN" altLang="en-US" i="1" dirty="0">
                        <a:latin typeface="Cambria Math" panose="02040503050406030204" pitchFamily="18" charset="0"/>
                      </a:rPr>
                      <m:t>为</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𝑏</m:t>
                                    </m:r>
                                  </m:e>
                                </m:d>
                              </m:num>
                              <m:den>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𝜔</m:t>
                                        </m:r>
                                      </m:e>
                                    </m:d>
                                  </m:e>
                                </m:d>
                                <m:r>
                                  <m:rPr>
                                    <m:sty m:val="p"/>
                                  </m:rPr>
                                  <a:rPr lang="en-US" altLang="zh-CN" i="1">
                                    <a:latin typeface="Cambria Math" panose="02040503050406030204" pitchFamily="18" charset="0"/>
                                  </a:rPr>
                                  <m:t>d</m:t>
                                </m:r>
                              </m:den>
                            </m:f>
                            <m:r>
                              <a:rPr lang="zh-CN" altLang="en-US"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      </m:t>
                            </m:r>
                            <m:r>
                              <a:rPr lang="en-US" altLang="zh-CN" i="1">
                                <a:latin typeface="Cambria Math" panose="02040503050406030204" pitchFamily="18" charset="0"/>
                              </a:rPr>
                              <m:t>𝑦𝑖</m:t>
                            </m:r>
                            <m:r>
                              <a:rPr lang="en-US" altLang="zh-CN" i="1">
                                <a:latin typeface="Cambria Math" panose="02040503050406030204" pitchFamily="18" charset="0"/>
                              </a:rPr>
                              <m:t>=+1</m:t>
                            </m:r>
                          </m:e>
                          <m:e>
                            <m:f>
                              <m:fPr>
                                <m:ctrlPr>
                                  <a:rPr lang="en-US" altLang="zh-CN" i="1">
                                    <a:latin typeface="Cambria Math" panose="02040503050406030204" pitchFamily="18" charset="0"/>
                                  </a:rPr>
                                </m:ctrlPr>
                              </m:fPr>
                              <m:num>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𝑇</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𝑏</m:t>
                                    </m:r>
                                  </m:e>
                                </m:d>
                              </m:num>
                              <m:den>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𝜔</m:t>
                                        </m:r>
                                      </m:e>
                                    </m:d>
                                  </m:e>
                                </m:d>
                                <m:r>
                                  <m:rPr>
                                    <m:sty m:val="p"/>
                                  </m:rPr>
                                  <a:rPr lang="en-US" altLang="zh-CN" i="1">
                                    <a:latin typeface="Cambria Math" panose="02040503050406030204" pitchFamily="18" charset="0"/>
                                  </a:rPr>
                                  <m:t>d</m:t>
                                </m:r>
                              </m:den>
                            </m:f>
                            <m:r>
                              <a:rPr lang="zh-CN" altLang="en-US" i="1">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       </m:t>
                            </m:r>
                            <m:r>
                              <a:rPr lang="en-US" altLang="zh-CN" i="1">
                                <a:latin typeface="Cambria Math" panose="02040503050406030204" pitchFamily="18" charset="0"/>
                              </a:rPr>
                              <m:t>𝑦𝑖</m:t>
                            </m:r>
                            <m:r>
                              <a:rPr lang="en-US" altLang="zh-CN" i="1">
                                <a:latin typeface="Cambria Math" panose="02040503050406030204" pitchFamily="18" charset="0"/>
                              </a:rPr>
                              <m:t>=−1</m:t>
                            </m:r>
                          </m:e>
                        </m:eqArr>
                        <m:r>
                          <a:rPr lang="zh-CN" altLang="en-US" i="1">
                            <a:latin typeface="Cambria Math" panose="02040503050406030204" pitchFamily="18" charset="0"/>
                          </a:rPr>
                          <m:t>，</m:t>
                        </m:r>
                      </m:e>
                    </m:d>
                  </m:oMath>
                </a14:m>
                <a:endParaRPr lang="zh-CN" altLang="en-US" dirty="0"/>
              </a:p>
            </p:txBody>
          </p:sp>
        </mc:Choice>
        <mc:Fallback xmlns="">
          <p:sp>
            <p:nvSpPr>
              <p:cNvPr id="31" name="文本框 30">
                <a:extLst>
                  <a:ext uri="{FF2B5EF4-FFF2-40B4-BE49-F238E27FC236}">
                    <a16:creationId xmlns:a16="http://schemas.microsoft.com/office/drawing/2014/main" id="{915A7F14-EF44-42E6-AFEA-085467A62C12}"/>
                  </a:ext>
                </a:extLst>
              </p:cNvPr>
              <p:cNvSpPr txBox="1">
                <a:spLocks noRot="1" noChangeAspect="1" noMove="1" noResize="1" noEditPoints="1" noAdjustHandles="1" noChangeArrowheads="1" noChangeShapeType="1" noTextEdit="1"/>
              </p:cNvSpPr>
              <p:nvPr/>
            </p:nvSpPr>
            <p:spPr>
              <a:xfrm>
                <a:off x="-107812" y="3367081"/>
                <a:ext cx="7703886" cy="134088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3606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严谨学术报告论文答辩毕业论文PPT"/>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3237</TotalTime>
  <Words>2203</Words>
  <Application>Microsoft Office PowerPoint</Application>
  <PresentationFormat>全屏显示(16:9)</PresentationFormat>
  <Paragraphs>155</Paragraphs>
  <Slides>24</Slides>
  <Notes>24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24</vt:i4>
      </vt:variant>
    </vt:vector>
  </HeadingPairs>
  <TitlesOfParts>
    <vt:vector size="39" baseType="lpstr">
      <vt:lpstr>-apple-system</vt:lpstr>
      <vt:lpstr>等线</vt:lpstr>
      <vt:lpstr>方正正大黑简体</vt:lpstr>
      <vt:lpstr>楷体</vt:lpstr>
      <vt:lpstr>宋体</vt:lpstr>
      <vt:lpstr>宋体</vt:lpstr>
      <vt:lpstr>微软雅黑</vt:lpstr>
      <vt:lpstr>Arial</vt:lpstr>
      <vt:lpstr>Calibri</vt:lpstr>
      <vt:lpstr>Calibri Light</vt:lpstr>
      <vt:lpstr>Cambria Math</vt:lpstr>
      <vt:lpstr>Segoe UI Semibold</vt:lpstr>
      <vt:lpstr>Verdana</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简约严谨学术报告论文答辩毕业论文PPT</dc:title>
  <dc:creator>Administrator</dc:creator>
  <cp:lastModifiedBy>王 晓娟</cp:lastModifiedBy>
  <cp:revision>237</cp:revision>
  <dcterms:created xsi:type="dcterms:W3CDTF">2017-05-19T12:55:31Z</dcterms:created>
  <dcterms:modified xsi:type="dcterms:W3CDTF">2020-12-23T05:34:36Z</dcterms:modified>
</cp:coreProperties>
</file>